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3717588" cy="9904413"/>
  <p:notesSz cx="9869488" cy="14295438"/>
  <p:defaultTextStyle>
    <a:defPPr>
      <a:defRPr lang="ja-JP"/>
    </a:defPPr>
    <a:lvl1pPr algn="l" rtl="0" fontAlgn="base">
      <a:spcBef>
        <a:spcPct val="0"/>
      </a:spcBef>
      <a:spcAft>
        <a:spcPct val="0"/>
      </a:spcAft>
      <a:defRPr kumimoji="1" sz="26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6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6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6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600" kern="1200">
        <a:solidFill>
          <a:schemeClr val="tx1"/>
        </a:solidFill>
        <a:latin typeface="Arial" charset="0"/>
        <a:ea typeface="ＭＳ Ｐゴシック" charset="-128"/>
        <a:cs typeface="+mn-cs"/>
      </a:defRPr>
    </a:lvl5pPr>
    <a:lvl6pPr marL="2286000" algn="l" defTabSz="914400" rtl="0" eaLnBrk="1" latinLnBrk="0" hangingPunct="1">
      <a:defRPr kumimoji="1" sz="2600" kern="1200">
        <a:solidFill>
          <a:schemeClr val="tx1"/>
        </a:solidFill>
        <a:latin typeface="Arial" charset="0"/>
        <a:ea typeface="ＭＳ Ｐゴシック" charset="-128"/>
        <a:cs typeface="+mn-cs"/>
      </a:defRPr>
    </a:lvl6pPr>
    <a:lvl7pPr marL="2743200" algn="l" defTabSz="914400" rtl="0" eaLnBrk="1" latinLnBrk="0" hangingPunct="1">
      <a:defRPr kumimoji="1" sz="2600" kern="1200">
        <a:solidFill>
          <a:schemeClr val="tx1"/>
        </a:solidFill>
        <a:latin typeface="Arial" charset="0"/>
        <a:ea typeface="ＭＳ Ｐゴシック" charset="-128"/>
        <a:cs typeface="+mn-cs"/>
      </a:defRPr>
    </a:lvl7pPr>
    <a:lvl8pPr marL="3200400" algn="l" defTabSz="914400" rtl="0" eaLnBrk="1" latinLnBrk="0" hangingPunct="1">
      <a:defRPr kumimoji="1" sz="2600" kern="1200">
        <a:solidFill>
          <a:schemeClr val="tx1"/>
        </a:solidFill>
        <a:latin typeface="Arial" charset="0"/>
        <a:ea typeface="ＭＳ Ｐゴシック" charset="-128"/>
        <a:cs typeface="+mn-cs"/>
      </a:defRPr>
    </a:lvl8pPr>
    <a:lvl9pPr marL="3657600" algn="l" defTabSz="914400" rtl="0" eaLnBrk="1" latinLnBrk="0" hangingPunct="1">
      <a:defRPr kumimoji="1" sz="26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a:srgbClr val="00A500"/>
    <a:srgbClr val="99FF99"/>
    <a:srgbClr val="CCFFCC"/>
    <a:srgbClr val="003800"/>
    <a:srgbClr val="66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1092" y="-424"/>
      </p:cViewPr>
      <p:guideLst>
        <p:guide orient="horz" pos="3120"/>
        <p:guide pos="432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8700" y="3076575"/>
            <a:ext cx="11660188" cy="2122488"/>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2057400" y="5611813"/>
            <a:ext cx="9602788" cy="25320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EADF86E-5E5A-4517-AE98-96D9B2C2DCD5}" type="slidenum">
              <a:rPr lang="en-US" altLang="ja-JP"/>
              <a:pPr>
                <a:defRPr/>
              </a:pPr>
              <a:t>‹#›</a:t>
            </a:fld>
            <a:endParaRPr lang="en-US" altLang="ja-JP"/>
          </a:p>
        </p:txBody>
      </p:sp>
    </p:spTree>
    <p:extLst>
      <p:ext uri="{BB962C8B-B14F-4D97-AF65-F5344CB8AC3E}">
        <p14:creationId xmlns:p14="http://schemas.microsoft.com/office/powerpoint/2010/main" val="309808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310F12F-A29B-4818-A258-B65FDEE5D78F}" type="slidenum">
              <a:rPr lang="en-US" altLang="ja-JP"/>
              <a:pPr>
                <a:defRPr/>
              </a:pPr>
              <a:t>‹#›</a:t>
            </a:fld>
            <a:endParaRPr lang="en-US" altLang="ja-JP"/>
          </a:p>
        </p:txBody>
      </p:sp>
    </p:spTree>
    <p:extLst>
      <p:ext uri="{BB962C8B-B14F-4D97-AF65-F5344CB8AC3E}">
        <p14:creationId xmlns:p14="http://schemas.microsoft.com/office/powerpoint/2010/main" val="211120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945688" y="396875"/>
            <a:ext cx="3086100" cy="84518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396875"/>
            <a:ext cx="9107488" cy="84518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089619-3DD6-4326-888A-8B13235A4BD3}" type="slidenum">
              <a:rPr lang="en-US" altLang="ja-JP"/>
              <a:pPr>
                <a:defRPr/>
              </a:pPr>
              <a:t>‹#›</a:t>
            </a:fld>
            <a:endParaRPr lang="en-US" altLang="ja-JP"/>
          </a:p>
        </p:txBody>
      </p:sp>
    </p:spTree>
    <p:extLst>
      <p:ext uri="{BB962C8B-B14F-4D97-AF65-F5344CB8AC3E}">
        <p14:creationId xmlns:p14="http://schemas.microsoft.com/office/powerpoint/2010/main" val="215611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A95E33-931F-4055-AE52-FFE6E58920E9}" type="slidenum">
              <a:rPr lang="en-US" altLang="ja-JP"/>
              <a:pPr>
                <a:defRPr/>
              </a:pPr>
              <a:t>‹#›</a:t>
            </a:fld>
            <a:endParaRPr lang="en-US" altLang="ja-JP"/>
          </a:p>
        </p:txBody>
      </p:sp>
    </p:spTree>
    <p:extLst>
      <p:ext uri="{BB962C8B-B14F-4D97-AF65-F5344CB8AC3E}">
        <p14:creationId xmlns:p14="http://schemas.microsoft.com/office/powerpoint/2010/main" val="265563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84263" y="6364288"/>
            <a:ext cx="11658600" cy="1966912"/>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84263" y="4197350"/>
            <a:ext cx="11658600" cy="21669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B0468D8-D0BC-4D24-8A77-229DC90B3A44}" type="slidenum">
              <a:rPr lang="en-US" altLang="ja-JP"/>
              <a:pPr>
                <a:defRPr/>
              </a:pPr>
              <a:t>‹#›</a:t>
            </a:fld>
            <a:endParaRPr lang="en-US" altLang="ja-JP"/>
          </a:p>
        </p:txBody>
      </p:sp>
    </p:spTree>
    <p:extLst>
      <p:ext uri="{BB962C8B-B14F-4D97-AF65-F5344CB8AC3E}">
        <p14:creationId xmlns:p14="http://schemas.microsoft.com/office/powerpoint/2010/main" val="367866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2311400"/>
            <a:ext cx="60960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934200" y="2311400"/>
            <a:ext cx="6097588"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416481-BD99-411C-95C5-18A35F35DC8D}" type="slidenum">
              <a:rPr lang="en-US" altLang="ja-JP"/>
              <a:pPr>
                <a:defRPr/>
              </a:pPr>
              <a:t>‹#›</a:t>
            </a:fld>
            <a:endParaRPr lang="en-US" altLang="ja-JP"/>
          </a:p>
        </p:txBody>
      </p:sp>
    </p:spTree>
    <p:extLst>
      <p:ext uri="{BB962C8B-B14F-4D97-AF65-F5344CB8AC3E}">
        <p14:creationId xmlns:p14="http://schemas.microsoft.com/office/powerpoint/2010/main" val="9719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96875"/>
            <a:ext cx="12345988" cy="1651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85800" y="2217738"/>
            <a:ext cx="6061075"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85800" y="3141663"/>
            <a:ext cx="6061075" cy="570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969125" y="2217738"/>
            <a:ext cx="6062663"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969125" y="3141663"/>
            <a:ext cx="6062663" cy="570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36815EF-C7CC-48EE-9A38-C8E6CB50CE84}" type="slidenum">
              <a:rPr lang="en-US" altLang="ja-JP"/>
              <a:pPr>
                <a:defRPr/>
              </a:pPr>
              <a:t>‹#›</a:t>
            </a:fld>
            <a:endParaRPr lang="en-US" altLang="ja-JP"/>
          </a:p>
        </p:txBody>
      </p:sp>
    </p:spTree>
    <p:extLst>
      <p:ext uri="{BB962C8B-B14F-4D97-AF65-F5344CB8AC3E}">
        <p14:creationId xmlns:p14="http://schemas.microsoft.com/office/powerpoint/2010/main" val="102684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7AFEF16-6815-48D8-AFAB-0EE48C827C75}" type="slidenum">
              <a:rPr lang="en-US" altLang="ja-JP"/>
              <a:pPr>
                <a:defRPr/>
              </a:pPr>
              <a:t>‹#›</a:t>
            </a:fld>
            <a:endParaRPr lang="en-US" altLang="ja-JP"/>
          </a:p>
        </p:txBody>
      </p:sp>
    </p:spTree>
    <p:extLst>
      <p:ext uri="{BB962C8B-B14F-4D97-AF65-F5344CB8AC3E}">
        <p14:creationId xmlns:p14="http://schemas.microsoft.com/office/powerpoint/2010/main" val="230195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F250CD6-8989-4CA4-BFFB-6AA928383A2E}" type="slidenum">
              <a:rPr lang="en-US" altLang="ja-JP"/>
              <a:pPr>
                <a:defRPr/>
              </a:pPr>
              <a:t>‹#›</a:t>
            </a:fld>
            <a:endParaRPr lang="en-US" altLang="ja-JP"/>
          </a:p>
        </p:txBody>
      </p:sp>
    </p:spTree>
    <p:extLst>
      <p:ext uri="{BB962C8B-B14F-4D97-AF65-F5344CB8AC3E}">
        <p14:creationId xmlns:p14="http://schemas.microsoft.com/office/powerpoint/2010/main" val="339188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93700"/>
            <a:ext cx="4513263" cy="1679575"/>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362575" y="393700"/>
            <a:ext cx="7669213" cy="8453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85800" y="2073275"/>
            <a:ext cx="4513263" cy="6773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FBA1EAA-73B5-4BB4-BF61-E0C17CD4ADE0}" type="slidenum">
              <a:rPr lang="en-US" altLang="ja-JP"/>
              <a:pPr>
                <a:defRPr/>
              </a:pPr>
              <a:t>‹#›</a:t>
            </a:fld>
            <a:endParaRPr lang="en-US" altLang="ja-JP"/>
          </a:p>
        </p:txBody>
      </p:sp>
    </p:spTree>
    <p:extLst>
      <p:ext uri="{BB962C8B-B14F-4D97-AF65-F5344CB8AC3E}">
        <p14:creationId xmlns:p14="http://schemas.microsoft.com/office/powerpoint/2010/main" val="30116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689225" y="6932613"/>
            <a:ext cx="8229600" cy="8191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689225" y="884238"/>
            <a:ext cx="82296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689225" y="7751763"/>
            <a:ext cx="82296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468305-C4A3-42BB-8DBF-346944B9E461}" type="slidenum">
              <a:rPr lang="en-US" altLang="ja-JP"/>
              <a:pPr>
                <a:defRPr/>
              </a:pPr>
              <a:t>‹#›</a:t>
            </a:fld>
            <a:endParaRPr lang="en-US" altLang="ja-JP"/>
          </a:p>
        </p:txBody>
      </p:sp>
    </p:spTree>
    <p:extLst>
      <p:ext uri="{BB962C8B-B14F-4D97-AF65-F5344CB8AC3E}">
        <p14:creationId xmlns:p14="http://schemas.microsoft.com/office/powerpoint/2010/main" val="287234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96875"/>
            <a:ext cx="12345988"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980" tIns="67490" rIns="134980" bIns="6749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2311400"/>
            <a:ext cx="12345988"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980" tIns="67490" rIns="134980" bIns="6749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9020175"/>
            <a:ext cx="32004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980" tIns="67490" rIns="134980" bIns="67490" numCol="1" anchor="t" anchorCtr="0" compatLnSpc="1">
            <a:prstTxWarp prst="textNoShape">
              <a:avLst/>
            </a:prstTxWarp>
          </a:bodyPr>
          <a:lstStyle>
            <a:lvl1pPr defTabSz="1349375">
              <a:defRPr sz="21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686300" y="9020175"/>
            <a:ext cx="4344988"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980" tIns="67490" rIns="134980" bIns="67490" numCol="1" anchor="t" anchorCtr="0" compatLnSpc="1">
            <a:prstTxWarp prst="textNoShape">
              <a:avLst/>
            </a:prstTxWarp>
          </a:bodyPr>
          <a:lstStyle>
            <a:lvl1pPr algn="ctr" defTabSz="1349375">
              <a:defRPr sz="21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831388" y="9020175"/>
            <a:ext cx="32004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4980" tIns="67490" rIns="134980" bIns="67490" numCol="1" anchor="t" anchorCtr="0" compatLnSpc="1">
            <a:prstTxWarp prst="textNoShape">
              <a:avLst/>
            </a:prstTxWarp>
          </a:bodyPr>
          <a:lstStyle>
            <a:lvl1pPr algn="r" defTabSz="1349375">
              <a:defRPr sz="2100">
                <a:ea typeface="ＭＳ Ｐゴシック" pitchFamily="50" charset="-128"/>
              </a:defRPr>
            </a:lvl1pPr>
          </a:lstStyle>
          <a:p>
            <a:pPr>
              <a:defRPr/>
            </a:pPr>
            <a:fld id="{CB220C5D-C96F-461F-8406-84AECB00D3D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49375" rtl="0" eaLnBrk="0" fontAlgn="base" hangingPunct="0">
        <a:spcBef>
          <a:spcPct val="0"/>
        </a:spcBef>
        <a:spcAft>
          <a:spcPct val="0"/>
        </a:spcAft>
        <a:defRPr kumimoji="1" sz="6500">
          <a:solidFill>
            <a:schemeClr val="tx2"/>
          </a:solidFill>
          <a:latin typeface="+mj-lt"/>
          <a:ea typeface="+mj-ea"/>
          <a:cs typeface="+mj-cs"/>
        </a:defRPr>
      </a:lvl1pPr>
      <a:lvl2pPr algn="ctr" defTabSz="1349375" rtl="0" eaLnBrk="0" fontAlgn="base" hangingPunct="0">
        <a:spcBef>
          <a:spcPct val="0"/>
        </a:spcBef>
        <a:spcAft>
          <a:spcPct val="0"/>
        </a:spcAft>
        <a:defRPr kumimoji="1" sz="6500">
          <a:solidFill>
            <a:schemeClr val="tx2"/>
          </a:solidFill>
          <a:latin typeface="Arial" charset="0"/>
          <a:ea typeface="ＭＳ Ｐゴシック" pitchFamily="50" charset="-128"/>
        </a:defRPr>
      </a:lvl2pPr>
      <a:lvl3pPr algn="ctr" defTabSz="1349375" rtl="0" eaLnBrk="0" fontAlgn="base" hangingPunct="0">
        <a:spcBef>
          <a:spcPct val="0"/>
        </a:spcBef>
        <a:spcAft>
          <a:spcPct val="0"/>
        </a:spcAft>
        <a:defRPr kumimoji="1" sz="6500">
          <a:solidFill>
            <a:schemeClr val="tx2"/>
          </a:solidFill>
          <a:latin typeface="Arial" charset="0"/>
          <a:ea typeface="ＭＳ Ｐゴシック" pitchFamily="50" charset="-128"/>
        </a:defRPr>
      </a:lvl3pPr>
      <a:lvl4pPr algn="ctr" defTabSz="1349375" rtl="0" eaLnBrk="0" fontAlgn="base" hangingPunct="0">
        <a:spcBef>
          <a:spcPct val="0"/>
        </a:spcBef>
        <a:spcAft>
          <a:spcPct val="0"/>
        </a:spcAft>
        <a:defRPr kumimoji="1" sz="6500">
          <a:solidFill>
            <a:schemeClr val="tx2"/>
          </a:solidFill>
          <a:latin typeface="Arial" charset="0"/>
          <a:ea typeface="ＭＳ Ｐゴシック" pitchFamily="50" charset="-128"/>
        </a:defRPr>
      </a:lvl4pPr>
      <a:lvl5pPr algn="ctr" defTabSz="1349375" rtl="0" eaLnBrk="0" fontAlgn="base" hangingPunct="0">
        <a:spcBef>
          <a:spcPct val="0"/>
        </a:spcBef>
        <a:spcAft>
          <a:spcPct val="0"/>
        </a:spcAft>
        <a:defRPr kumimoji="1" sz="6500">
          <a:solidFill>
            <a:schemeClr val="tx2"/>
          </a:solidFill>
          <a:latin typeface="Arial" charset="0"/>
          <a:ea typeface="ＭＳ Ｐゴシック" pitchFamily="50" charset="-128"/>
        </a:defRPr>
      </a:lvl5pPr>
      <a:lvl6pPr marL="457200" algn="ctr" defTabSz="1349375" rtl="0" fontAlgn="base">
        <a:spcBef>
          <a:spcPct val="0"/>
        </a:spcBef>
        <a:spcAft>
          <a:spcPct val="0"/>
        </a:spcAft>
        <a:defRPr kumimoji="1" sz="6500">
          <a:solidFill>
            <a:schemeClr val="tx2"/>
          </a:solidFill>
          <a:latin typeface="Arial" charset="0"/>
          <a:ea typeface="ＭＳ Ｐゴシック" pitchFamily="50" charset="-128"/>
        </a:defRPr>
      </a:lvl6pPr>
      <a:lvl7pPr marL="914400" algn="ctr" defTabSz="1349375" rtl="0" fontAlgn="base">
        <a:spcBef>
          <a:spcPct val="0"/>
        </a:spcBef>
        <a:spcAft>
          <a:spcPct val="0"/>
        </a:spcAft>
        <a:defRPr kumimoji="1" sz="6500">
          <a:solidFill>
            <a:schemeClr val="tx2"/>
          </a:solidFill>
          <a:latin typeface="Arial" charset="0"/>
          <a:ea typeface="ＭＳ Ｐゴシック" pitchFamily="50" charset="-128"/>
        </a:defRPr>
      </a:lvl7pPr>
      <a:lvl8pPr marL="1371600" algn="ctr" defTabSz="1349375" rtl="0" fontAlgn="base">
        <a:spcBef>
          <a:spcPct val="0"/>
        </a:spcBef>
        <a:spcAft>
          <a:spcPct val="0"/>
        </a:spcAft>
        <a:defRPr kumimoji="1" sz="6500">
          <a:solidFill>
            <a:schemeClr val="tx2"/>
          </a:solidFill>
          <a:latin typeface="Arial" charset="0"/>
          <a:ea typeface="ＭＳ Ｐゴシック" pitchFamily="50" charset="-128"/>
        </a:defRPr>
      </a:lvl8pPr>
      <a:lvl9pPr marL="1828800" algn="ctr" defTabSz="1349375" rtl="0" fontAlgn="base">
        <a:spcBef>
          <a:spcPct val="0"/>
        </a:spcBef>
        <a:spcAft>
          <a:spcPct val="0"/>
        </a:spcAft>
        <a:defRPr kumimoji="1" sz="6500">
          <a:solidFill>
            <a:schemeClr val="tx2"/>
          </a:solidFill>
          <a:latin typeface="Arial" charset="0"/>
          <a:ea typeface="ＭＳ Ｐゴシック" pitchFamily="50" charset="-128"/>
        </a:defRPr>
      </a:lvl9pPr>
    </p:titleStyle>
    <p:bodyStyle>
      <a:lvl1pPr marL="504825" indent="-504825" algn="l" defTabSz="1349375" rtl="0" eaLnBrk="0" fontAlgn="base" hangingPunct="0">
        <a:spcBef>
          <a:spcPct val="20000"/>
        </a:spcBef>
        <a:spcAft>
          <a:spcPct val="0"/>
        </a:spcAft>
        <a:buChar char="•"/>
        <a:defRPr kumimoji="1" sz="4700">
          <a:solidFill>
            <a:schemeClr val="tx1"/>
          </a:solidFill>
          <a:latin typeface="+mn-lt"/>
          <a:ea typeface="+mn-ea"/>
          <a:cs typeface="+mn-cs"/>
        </a:defRPr>
      </a:lvl1pPr>
      <a:lvl2pPr marL="1096963" indent="-422275" algn="l" defTabSz="1349375" rtl="0" eaLnBrk="0" fontAlgn="base" hangingPunct="0">
        <a:spcBef>
          <a:spcPct val="20000"/>
        </a:spcBef>
        <a:spcAft>
          <a:spcPct val="0"/>
        </a:spcAft>
        <a:buChar char="–"/>
        <a:defRPr kumimoji="1" sz="4100">
          <a:solidFill>
            <a:schemeClr val="tx1"/>
          </a:solidFill>
          <a:latin typeface="+mn-lt"/>
          <a:ea typeface="+mn-ea"/>
        </a:defRPr>
      </a:lvl2pPr>
      <a:lvl3pPr marL="1687513" indent="-338138" algn="l" defTabSz="1349375" rtl="0" eaLnBrk="0" fontAlgn="base" hangingPunct="0">
        <a:spcBef>
          <a:spcPct val="20000"/>
        </a:spcBef>
        <a:spcAft>
          <a:spcPct val="0"/>
        </a:spcAft>
        <a:buChar char="•"/>
        <a:defRPr kumimoji="1" sz="3600">
          <a:solidFill>
            <a:schemeClr val="tx1"/>
          </a:solidFill>
          <a:latin typeface="+mn-lt"/>
          <a:ea typeface="+mn-ea"/>
        </a:defRPr>
      </a:lvl3pPr>
      <a:lvl4pPr marL="2362200" indent="-336550" algn="l" defTabSz="1349375" rtl="0" eaLnBrk="0" fontAlgn="base" hangingPunct="0">
        <a:spcBef>
          <a:spcPct val="20000"/>
        </a:spcBef>
        <a:spcAft>
          <a:spcPct val="0"/>
        </a:spcAft>
        <a:buChar char="–"/>
        <a:defRPr kumimoji="1" sz="3000">
          <a:solidFill>
            <a:schemeClr val="tx1"/>
          </a:solidFill>
          <a:latin typeface="+mn-lt"/>
          <a:ea typeface="+mn-ea"/>
        </a:defRPr>
      </a:lvl4pPr>
      <a:lvl5pPr marL="3036888" indent="-336550" algn="l" defTabSz="1349375" rtl="0" eaLnBrk="0" fontAlgn="base" hangingPunct="0">
        <a:spcBef>
          <a:spcPct val="20000"/>
        </a:spcBef>
        <a:spcAft>
          <a:spcPct val="0"/>
        </a:spcAft>
        <a:buChar char="»"/>
        <a:defRPr kumimoji="1" sz="3000">
          <a:solidFill>
            <a:schemeClr val="tx1"/>
          </a:solidFill>
          <a:latin typeface="+mn-lt"/>
          <a:ea typeface="+mn-ea"/>
        </a:defRPr>
      </a:lvl5pPr>
      <a:lvl6pPr marL="3494088" indent="-336550" algn="l" defTabSz="1349375" rtl="0" fontAlgn="base">
        <a:spcBef>
          <a:spcPct val="20000"/>
        </a:spcBef>
        <a:spcAft>
          <a:spcPct val="0"/>
        </a:spcAft>
        <a:buChar char="»"/>
        <a:defRPr kumimoji="1" sz="3000">
          <a:solidFill>
            <a:schemeClr val="tx1"/>
          </a:solidFill>
          <a:latin typeface="+mn-lt"/>
          <a:ea typeface="+mn-ea"/>
        </a:defRPr>
      </a:lvl6pPr>
      <a:lvl7pPr marL="3951288" indent="-336550" algn="l" defTabSz="1349375" rtl="0" fontAlgn="base">
        <a:spcBef>
          <a:spcPct val="20000"/>
        </a:spcBef>
        <a:spcAft>
          <a:spcPct val="0"/>
        </a:spcAft>
        <a:buChar char="»"/>
        <a:defRPr kumimoji="1" sz="3000">
          <a:solidFill>
            <a:schemeClr val="tx1"/>
          </a:solidFill>
          <a:latin typeface="+mn-lt"/>
          <a:ea typeface="+mn-ea"/>
        </a:defRPr>
      </a:lvl7pPr>
      <a:lvl8pPr marL="4408488" indent="-336550" algn="l" defTabSz="1349375" rtl="0" fontAlgn="base">
        <a:spcBef>
          <a:spcPct val="20000"/>
        </a:spcBef>
        <a:spcAft>
          <a:spcPct val="0"/>
        </a:spcAft>
        <a:buChar char="»"/>
        <a:defRPr kumimoji="1" sz="3000">
          <a:solidFill>
            <a:schemeClr val="tx1"/>
          </a:solidFill>
          <a:latin typeface="+mn-lt"/>
          <a:ea typeface="+mn-ea"/>
        </a:defRPr>
      </a:lvl8pPr>
      <a:lvl9pPr marL="4865688" indent="-336550" algn="l" defTabSz="1349375" rtl="0" fontAlgn="base">
        <a:spcBef>
          <a:spcPct val="20000"/>
        </a:spcBef>
        <a:spcAft>
          <a:spcPct val="0"/>
        </a:spcAft>
        <a:buChar char="»"/>
        <a:defRPr kumimoji="1" sz="3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a:spLocks noChangeArrowheads="1"/>
          </p:cNvSpPr>
          <p:nvPr/>
        </p:nvSpPr>
        <p:spPr bwMode="auto">
          <a:xfrm>
            <a:off x="7776512" y="285849"/>
            <a:ext cx="5027764" cy="125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nchor="ctr">
            <a:spAutoFit/>
          </a:bodyPr>
          <a:lstStyle>
            <a:lvl1pPr defTabSz="963613">
              <a:defRPr kumimoji="1">
                <a:solidFill>
                  <a:schemeClr val="tx1"/>
                </a:solidFill>
                <a:latin typeface="Arial" charset="0"/>
                <a:ea typeface="ＭＳ Ｐゴシック" pitchFamily="50" charset="-128"/>
              </a:defRPr>
            </a:lvl1pPr>
            <a:lvl2pPr marL="742950" indent="-285750" defTabSz="963613">
              <a:defRPr kumimoji="1">
                <a:solidFill>
                  <a:schemeClr val="tx1"/>
                </a:solidFill>
                <a:latin typeface="Arial" charset="0"/>
                <a:ea typeface="ＭＳ Ｐゴシック" pitchFamily="50" charset="-128"/>
              </a:defRPr>
            </a:lvl2pPr>
            <a:lvl3pPr marL="1143000" indent="-228600" defTabSz="963613">
              <a:defRPr kumimoji="1">
                <a:solidFill>
                  <a:schemeClr val="tx1"/>
                </a:solidFill>
                <a:latin typeface="Arial" charset="0"/>
                <a:ea typeface="ＭＳ Ｐゴシック" pitchFamily="50" charset="-128"/>
              </a:defRPr>
            </a:lvl3pPr>
            <a:lvl4pPr marL="1600200" indent="-228600" defTabSz="963613">
              <a:defRPr kumimoji="1">
                <a:solidFill>
                  <a:schemeClr val="tx1"/>
                </a:solidFill>
                <a:latin typeface="Arial" charset="0"/>
                <a:ea typeface="ＭＳ Ｐゴシック" pitchFamily="50" charset="-128"/>
              </a:defRPr>
            </a:lvl4pPr>
            <a:lvl5pPr marL="2057400" indent="-228600" defTabSz="963613">
              <a:defRPr kumimoji="1">
                <a:solidFill>
                  <a:schemeClr val="tx1"/>
                </a:solidFill>
                <a:latin typeface="Arial" charset="0"/>
                <a:ea typeface="ＭＳ Ｐゴシック" pitchFamily="50" charset="-128"/>
              </a:defRPr>
            </a:lvl5pPr>
            <a:lvl6pPr marL="2514600" indent="-228600" defTabSz="963613" fontAlgn="base">
              <a:spcBef>
                <a:spcPct val="0"/>
              </a:spcBef>
              <a:spcAft>
                <a:spcPct val="0"/>
              </a:spcAft>
              <a:defRPr kumimoji="1">
                <a:solidFill>
                  <a:schemeClr val="tx1"/>
                </a:solidFill>
                <a:latin typeface="Arial" charset="0"/>
                <a:ea typeface="ＭＳ Ｐゴシック" pitchFamily="50" charset="-128"/>
              </a:defRPr>
            </a:lvl6pPr>
            <a:lvl7pPr marL="2971800" indent="-228600" defTabSz="963613" fontAlgn="base">
              <a:spcBef>
                <a:spcPct val="0"/>
              </a:spcBef>
              <a:spcAft>
                <a:spcPct val="0"/>
              </a:spcAft>
              <a:defRPr kumimoji="1">
                <a:solidFill>
                  <a:schemeClr val="tx1"/>
                </a:solidFill>
                <a:latin typeface="Arial" charset="0"/>
                <a:ea typeface="ＭＳ Ｐゴシック" pitchFamily="50" charset="-128"/>
              </a:defRPr>
            </a:lvl7pPr>
            <a:lvl8pPr marL="3429000" indent="-228600" defTabSz="963613" fontAlgn="base">
              <a:spcBef>
                <a:spcPct val="0"/>
              </a:spcBef>
              <a:spcAft>
                <a:spcPct val="0"/>
              </a:spcAft>
              <a:defRPr kumimoji="1">
                <a:solidFill>
                  <a:schemeClr val="tx1"/>
                </a:solidFill>
                <a:latin typeface="Arial" charset="0"/>
                <a:ea typeface="ＭＳ Ｐゴシック" pitchFamily="50" charset="-128"/>
              </a:defRPr>
            </a:lvl8pPr>
            <a:lvl9pPr marL="3886200" indent="-228600" defTabSz="963613"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3000" dirty="0" smtClean="0">
                <a:solidFill>
                  <a:srgbClr val="00506C"/>
                </a:solidFill>
                <a:latin typeface="HGP創英角ｺﾞｼｯｸUB" panose="020B0900000000000000" pitchFamily="50" charset="-128"/>
                <a:ea typeface="HGP創英角ｺﾞｼｯｸUB" panose="020B0900000000000000" pitchFamily="50" charset="-128"/>
              </a:rPr>
              <a:t>湯</a:t>
            </a:r>
            <a:r>
              <a:rPr lang="ja-JP" altLang="en-US" sz="3000" dirty="0" err="1" smtClean="0">
                <a:solidFill>
                  <a:srgbClr val="00506C"/>
                </a:solidFill>
                <a:latin typeface="HGP創英角ｺﾞｼｯｸUB" panose="020B0900000000000000" pitchFamily="50" charset="-128"/>
                <a:ea typeface="HGP創英角ｺﾞｼｯｸUB" panose="020B0900000000000000" pitchFamily="50" charset="-128"/>
              </a:rPr>
              <a:t>っ</a:t>
            </a:r>
            <a:r>
              <a:rPr lang="ja-JP" altLang="en-US" sz="3000" dirty="0" smtClean="0">
                <a:solidFill>
                  <a:srgbClr val="00506C"/>
                </a:solidFill>
                <a:latin typeface="HGP創英角ｺﾞｼｯｸUB" panose="020B0900000000000000" pitchFamily="50" charset="-128"/>
                <a:ea typeface="HGP創英角ｺﾞｼｯｸUB" panose="020B0900000000000000" pitchFamily="50" charset="-128"/>
              </a:rPr>
              <a:t>たりゆがわら</a:t>
            </a:r>
            <a:r>
              <a:rPr lang="en-US" altLang="ja-JP" sz="30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3000" dirty="0" smtClean="0">
                <a:solidFill>
                  <a:srgbClr val="00506C"/>
                </a:solidFill>
                <a:latin typeface="HGP創英角ｺﾞｼｯｸUB" panose="020B0900000000000000" pitchFamily="50" charset="-128"/>
                <a:ea typeface="HGP創英角ｺﾞｼｯｸUB" panose="020B0900000000000000" pitchFamily="50" charset="-128"/>
              </a:rPr>
              <a:t>健幸</a:t>
            </a:r>
            <a:r>
              <a:rPr lang="en-US" altLang="ja-JP" sz="30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3000" dirty="0" smtClean="0">
                <a:solidFill>
                  <a:srgbClr val="00506C"/>
                </a:solidFill>
                <a:latin typeface="HGP創英角ｺﾞｼｯｸUB" panose="020B0900000000000000" pitchFamily="50" charset="-128"/>
                <a:ea typeface="HGP創英角ｺﾞｼｯｸUB" panose="020B0900000000000000" pitchFamily="50" charset="-128"/>
              </a:rPr>
              <a:t>プラン</a:t>
            </a:r>
          </a:p>
          <a:p>
            <a:pPr algn="ctr"/>
            <a:r>
              <a:rPr lang="ja-JP" altLang="en-US" sz="2000" dirty="0" smtClean="0">
                <a:solidFill>
                  <a:srgbClr val="00506C"/>
                </a:solidFill>
                <a:latin typeface="HGP創英角ｺﾞｼｯｸUB" panose="020B0900000000000000" pitchFamily="50" charset="-128"/>
                <a:ea typeface="HGP創英角ｺﾞｼｯｸUB" panose="020B0900000000000000" pitchFamily="50" charset="-128"/>
              </a:rPr>
              <a:t>（湯河原町健康増進計画・食育推進計画）</a:t>
            </a:r>
          </a:p>
          <a:p>
            <a:pPr algn="ctr"/>
            <a:r>
              <a:rPr lang="ja-JP" altLang="en-US" sz="2500" dirty="0" smtClean="0">
                <a:solidFill>
                  <a:srgbClr val="00506C"/>
                </a:solidFill>
                <a:latin typeface="HGP創英角ｺﾞｼｯｸUB" panose="020B0900000000000000" pitchFamily="50" charset="-128"/>
                <a:ea typeface="HGP創英角ｺﾞｼｯｸUB" panose="020B0900000000000000" pitchFamily="50" charset="-128"/>
              </a:rPr>
              <a:t>概</a:t>
            </a:r>
            <a:r>
              <a:rPr lang="ja-JP" altLang="en-US" sz="2500" dirty="0">
                <a:solidFill>
                  <a:srgbClr val="00506C"/>
                </a:solidFill>
                <a:latin typeface="HGP創英角ｺﾞｼｯｸUB" panose="020B0900000000000000" pitchFamily="50" charset="-128"/>
                <a:ea typeface="HGP創英角ｺﾞｼｯｸUB" panose="020B0900000000000000" pitchFamily="50" charset="-128"/>
              </a:rPr>
              <a:t>　要　版 </a:t>
            </a:r>
          </a:p>
        </p:txBody>
      </p:sp>
      <p:sp>
        <p:nvSpPr>
          <p:cNvPr id="23" name="Rectangle 6"/>
          <p:cNvSpPr>
            <a:spLocks noChangeArrowheads="1"/>
          </p:cNvSpPr>
          <p:nvPr/>
        </p:nvSpPr>
        <p:spPr bwMode="auto">
          <a:xfrm>
            <a:off x="7539267" y="1537367"/>
            <a:ext cx="5502254" cy="78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nchor="ctr">
            <a:spAutoFit/>
          </a:bodyPr>
          <a:lstStyle>
            <a:lvl1pPr defTabSz="963613">
              <a:defRPr kumimoji="1">
                <a:solidFill>
                  <a:schemeClr val="tx1"/>
                </a:solidFill>
                <a:latin typeface="Arial" charset="0"/>
                <a:ea typeface="ＭＳ Ｐゴシック" pitchFamily="50" charset="-128"/>
              </a:defRPr>
            </a:lvl1pPr>
            <a:lvl2pPr marL="742950" indent="-285750" defTabSz="963613">
              <a:defRPr kumimoji="1">
                <a:solidFill>
                  <a:schemeClr val="tx1"/>
                </a:solidFill>
                <a:latin typeface="Arial" charset="0"/>
                <a:ea typeface="ＭＳ Ｐゴシック" pitchFamily="50" charset="-128"/>
              </a:defRPr>
            </a:lvl2pPr>
            <a:lvl3pPr marL="1143000" indent="-228600" defTabSz="963613">
              <a:defRPr kumimoji="1">
                <a:solidFill>
                  <a:schemeClr val="tx1"/>
                </a:solidFill>
                <a:latin typeface="Arial" charset="0"/>
                <a:ea typeface="ＭＳ Ｐゴシック" pitchFamily="50" charset="-128"/>
              </a:defRPr>
            </a:lvl3pPr>
            <a:lvl4pPr marL="1600200" indent="-228600" defTabSz="963613">
              <a:defRPr kumimoji="1">
                <a:solidFill>
                  <a:schemeClr val="tx1"/>
                </a:solidFill>
                <a:latin typeface="Arial" charset="0"/>
                <a:ea typeface="ＭＳ Ｐゴシック" pitchFamily="50" charset="-128"/>
              </a:defRPr>
            </a:lvl4pPr>
            <a:lvl5pPr marL="2057400" indent="-228600" defTabSz="963613">
              <a:defRPr kumimoji="1">
                <a:solidFill>
                  <a:schemeClr val="tx1"/>
                </a:solidFill>
                <a:latin typeface="Arial" charset="0"/>
                <a:ea typeface="ＭＳ Ｐゴシック" pitchFamily="50" charset="-128"/>
              </a:defRPr>
            </a:lvl5pPr>
            <a:lvl6pPr marL="2514600" indent="-228600" defTabSz="963613" fontAlgn="base">
              <a:spcBef>
                <a:spcPct val="0"/>
              </a:spcBef>
              <a:spcAft>
                <a:spcPct val="0"/>
              </a:spcAft>
              <a:defRPr kumimoji="1">
                <a:solidFill>
                  <a:schemeClr val="tx1"/>
                </a:solidFill>
                <a:latin typeface="Arial" charset="0"/>
                <a:ea typeface="ＭＳ Ｐゴシック" pitchFamily="50" charset="-128"/>
              </a:defRPr>
            </a:lvl6pPr>
            <a:lvl7pPr marL="2971800" indent="-228600" defTabSz="963613" fontAlgn="base">
              <a:spcBef>
                <a:spcPct val="0"/>
              </a:spcBef>
              <a:spcAft>
                <a:spcPct val="0"/>
              </a:spcAft>
              <a:defRPr kumimoji="1">
                <a:solidFill>
                  <a:schemeClr val="tx1"/>
                </a:solidFill>
                <a:latin typeface="Arial" charset="0"/>
                <a:ea typeface="ＭＳ Ｐゴシック" pitchFamily="50" charset="-128"/>
              </a:defRPr>
            </a:lvl7pPr>
            <a:lvl8pPr marL="3429000" indent="-228600" defTabSz="963613" fontAlgn="base">
              <a:spcBef>
                <a:spcPct val="0"/>
              </a:spcBef>
              <a:spcAft>
                <a:spcPct val="0"/>
              </a:spcAft>
              <a:defRPr kumimoji="1">
                <a:solidFill>
                  <a:schemeClr val="tx1"/>
                </a:solidFill>
                <a:latin typeface="Arial" charset="0"/>
                <a:ea typeface="ＭＳ Ｐゴシック" pitchFamily="50" charset="-128"/>
              </a:defRPr>
            </a:lvl8pPr>
            <a:lvl9pPr marL="3886200" indent="-228600" defTabSz="963613"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500" dirty="0" smtClean="0">
                <a:solidFill>
                  <a:srgbClr val="0070C0"/>
                </a:solidFill>
                <a:latin typeface="HGP創英角ｺﾞｼｯｸUB" panose="020B0900000000000000" pitchFamily="50" charset="-128"/>
                <a:ea typeface="HGP創英角ｺﾞｼｯｸUB" panose="020B0900000000000000" pitchFamily="50" charset="-128"/>
              </a:rPr>
              <a:t>町民がともに支えあい健康な生涯を送れるよう</a:t>
            </a:r>
          </a:p>
          <a:p>
            <a:pPr algn="ctr"/>
            <a:r>
              <a:rPr lang="ja-JP" altLang="en-US" sz="1500" dirty="0" smtClean="0">
                <a:solidFill>
                  <a:srgbClr val="0070C0"/>
                </a:solidFill>
                <a:latin typeface="HGP創英角ｺﾞｼｯｸUB" panose="020B0900000000000000" pitchFamily="50" charset="-128"/>
                <a:ea typeface="HGP創英角ｺﾞｼｯｸUB" panose="020B0900000000000000" pitchFamily="50" charset="-128"/>
              </a:rPr>
              <a:t>地域の健康づくりを推進し、</a:t>
            </a:r>
          </a:p>
          <a:p>
            <a:pPr algn="ctr"/>
            <a:r>
              <a:rPr lang="ja-JP" altLang="en-US" sz="1500" dirty="0" smtClean="0">
                <a:solidFill>
                  <a:srgbClr val="0070C0"/>
                </a:solidFill>
                <a:latin typeface="HGP創英角ｺﾞｼｯｸUB" panose="020B0900000000000000" pitchFamily="50" charset="-128"/>
                <a:ea typeface="HGP創英角ｺﾞｼｯｸUB" panose="020B0900000000000000" pitchFamily="50" charset="-128"/>
              </a:rPr>
              <a:t>「湯けむりと笑顔あふれる四季彩のまち　湯河原」を実現しましょう</a:t>
            </a:r>
            <a:endParaRPr lang="ja-JP" altLang="en-US" sz="15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24" name="Rectangle 8"/>
          <p:cNvSpPr>
            <a:spLocks noChangeArrowheads="1"/>
          </p:cNvSpPr>
          <p:nvPr/>
        </p:nvSpPr>
        <p:spPr bwMode="auto">
          <a:xfrm>
            <a:off x="9177845" y="8620794"/>
            <a:ext cx="2232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nchor="ctr">
            <a:spAutoFit/>
          </a:bodyPr>
          <a:lstStyle>
            <a:lvl1pPr defTabSz="963613">
              <a:defRPr kumimoji="1">
                <a:solidFill>
                  <a:schemeClr val="tx1"/>
                </a:solidFill>
                <a:latin typeface="Arial" charset="0"/>
                <a:ea typeface="ＭＳ Ｐゴシック" pitchFamily="50" charset="-128"/>
              </a:defRPr>
            </a:lvl1pPr>
            <a:lvl2pPr marL="742950" indent="-285750" defTabSz="963613">
              <a:defRPr kumimoji="1">
                <a:solidFill>
                  <a:schemeClr val="tx1"/>
                </a:solidFill>
                <a:latin typeface="Arial" charset="0"/>
                <a:ea typeface="ＭＳ Ｐゴシック" pitchFamily="50" charset="-128"/>
              </a:defRPr>
            </a:lvl2pPr>
            <a:lvl3pPr marL="1143000" indent="-228600" defTabSz="963613">
              <a:defRPr kumimoji="1">
                <a:solidFill>
                  <a:schemeClr val="tx1"/>
                </a:solidFill>
                <a:latin typeface="Arial" charset="0"/>
                <a:ea typeface="ＭＳ Ｐゴシック" pitchFamily="50" charset="-128"/>
              </a:defRPr>
            </a:lvl3pPr>
            <a:lvl4pPr marL="1600200" indent="-228600" defTabSz="963613">
              <a:defRPr kumimoji="1">
                <a:solidFill>
                  <a:schemeClr val="tx1"/>
                </a:solidFill>
                <a:latin typeface="Arial" charset="0"/>
                <a:ea typeface="ＭＳ Ｐゴシック" pitchFamily="50" charset="-128"/>
              </a:defRPr>
            </a:lvl4pPr>
            <a:lvl5pPr marL="2057400" indent="-228600" defTabSz="963613">
              <a:defRPr kumimoji="1">
                <a:solidFill>
                  <a:schemeClr val="tx1"/>
                </a:solidFill>
                <a:latin typeface="Arial" charset="0"/>
                <a:ea typeface="ＭＳ Ｐゴシック" pitchFamily="50" charset="-128"/>
              </a:defRPr>
            </a:lvl5pPr>
            <a:lvl6pPr marL="2514600" indent="-228600" defTabSz="963613" fontAlgn="base">
              <a:spcBef>
                <a:spcPct val="0"/>
              </a:spcBef>
              <a:spcAft>
                <a:spcPct val="0"/>
              </a:spcAft>
              <a:defRPr kumimoji="1">
                <a:solidFill>
                  <a:schemeClr val="tx1"/>
                </a:solidFill>
                <a:latin typeface="Arial" charset="0"/>
                <a:ea typeface="ＭＳ Ｐゴシック" pitchFamily="50" charset="-128"/>
              </a:defRPr>
            </a:lvl6pPr>
            <a:lvl7pPr marL="2971800" indent="-228600" defTabSz="963613" fontAlgn="base">
              <a:spcBef>
                <a:spcPct val="0"/>
              </a:spcBef>
              <a:spcAft>
                <a:spcPct val="0"/>
              </a:spcAft>
              <a:defRPr kumimoji="1">
                <a:solidFill>
                  <a:schemeClr val="tx1"/>
                </a:solidFill>
                <a:latin typeface="Arial" charset="0"/>
                <a:ea typeface="ＭＳ Ｐゴシック" pitchFamily="50" charset="-128"/>
              </a:defRPr>
            </a:lvl7pPr>
            <a:lvl8pPr marL="3429000" indent="-228600" defTabSz="963613" fontAlgn="base">
              <a:spcBef>
                <a:spcPct val="0"/>
              </a:spcBef>
              <a:spcAft>
                <a:spcPct val="0"/>
              </a:spcAft>
              <a:defRPr kumimoji="1">
                <a:solidFill>
                  <a:schemeClr val="tx1"/>
                </a:solidFill>
                <a:latin typeface="Arial" charset="0"/>
                <a:ea typeface="ＭＳ Ｐゴシック" pitchFamily="50" charset="-128"/>
              </a:defRPr>
            </a:lvl8pPr>
            <a:lvl9pPr marL="3886200" indent="-228600" defTabSz="963613" fontAlgn="base">
              <a:spcBef>
                <a:spcPct val="0"/>
              </a:spcBef>
              <a:spcAft>
                <a:spcPct val="0"/>
              </a:spcAft>
              <a:defRPr kumimoji="1">
                <a:solidFill>
                  <a:schemeClr val="tx1"/>
                </a:solidFill>
                <a:latin typeface="Arial" charset="0"/>
                <a:ea typeface="ＭＳ Ｐゴシック" pitchFamily="50" charset="-128"/>
              </a:defRPr>
            </a:lvl9pPr>
          </a:lstStyle>
          <a:p>
            <a:pPr algn="ctr"/>
            <a:r>
              <a:rPr lang="zh-TW" altLang="en-US" sz="2700" dirty="0" smtClean="0">
                <a:solidFill>
                  <a:srgbClr val="0070C0"/>
                </a:solidFill>
                <a:latin typeface="HGP創英角ｺﾞｼｯｸUB" panose="020B0900000000000000" pitchFamily="50" charset="-128"/>
                <a:ea typeface="HGP創英角ｺﾞｼｯｸUB" panose="020B0900000000000000" pitchFamily="50" charset="-128"/>
              </a:rPr>
              <a:t>平成</a:t>
            </a:r>
            <a:r>
              <a:rPr lang="en-US" altLang="zh-TW" sz="2700" dirty="0" smtClean="0">
                <a:solidFill>
                  <a:srgbClr val="0070C0"/>
                </a:solidFill>
                <a:latin typeface="HGP創英角ｺﾞｼｯｸUB" panose="020B0900000000000000" pitchFamily="50" charset="-128"/>
                <a:ea typeface="HGP創英角ｺﾞｼｯｸUB" panose="020B0900000000000000" pitchFamily="50" charset="-128"/>
              </a:rPr>
              <a:t>28</a:t>
            </a:r>
            <a:r>
              <a:rPr lang="zh-TW" altLang="en-US" sz="2700" dirty="0" smtClean="0">
                <a:solidFill>
                  <a:srgbClr val="0070C0"/>
                </a:solidFill>
                <a:latin typeface="HGP創英角ｺﾞｼｯｸUB" panose="020B0900000000000000" pitchFamily="50" charset="-128"/>
                <a:ea typeface="HGP創英角ｺﾞｼｯｸUB" panose="020B0900000000000000" pitchFamily="50" charset="-128"/>
              </a:rPr>
              <a:t>年</a:t>
            </a:r>
            <a:r>
              <a:rPr lang="en-US" altLang="zh-TW" sz="2700" dirty="0" smtClean="0">
                <a:solidFill>
                  <a:srgbClr val="0070C0"/>
                </a:solidFill>
                <a:latin typeface="HGP創英角ｺﾞｼｯｸUB" panose="020B0900000000000000" pitchFamily="50" charset="-128"/>
                <a:ea typeface="HGP創英角ｺﾞｼｯｸUB" panose="020B0900000000000000" pitchFamily="50" charset="-128"/>
              </a:rPr>
              <a:t>3</a:t>
            </a:r>
            <a:r>
              <a:rPr lang="zh-TW" altLang="en-US" sz="2700" dirty="0" smtClean="0">
                <a:solidFill>
                  <a:srgbClr val="0070C0"/>
                </a:solidFill>
                <a:latin typeface="HGP創英角ｺﾞｼｯｸUB" panose="020B0900000000000000" pitchFamily="50" charset="-128"/>
                <a:ea typeface="HGP創英角ｺﾞｼｯｸUB" panose="020B0900000000000000" pitchFamily="50" charset="-128"/>
              </a:rPr>
              <a:t>月</a:t>
            </a:r>
          </a:p>
          <a:p>
            <a:pPr algn="ctr"/>
            <a:r>
              <a:rPr lang="zh-TW" altLang="en-US" sz="2700" dirty="0" smtClean="0">
                <a:solidFill>
                  <a:srgbClr val="0070C0"/>
                </a:solidFill>
                <a:latin typeface="HGP創英角ｺﾞｼｯｸUB" panose="020B0900000000000000" pitchFamily="50" charset="-128"/>
                <a:ea typeface="HGP創英角ｺﾞｼｯｸUB" panose="020B0900000000000000" pitchFamily="50" charset="-128"/>
              </a:rPr>
              <a:t>湯河原町</a:t>
            </a:r>
            <a:endParaRPr lang="zh-TW" altLang="en-US" sz="2700" dirty="0">
              <a:solidFill>
                <a:srgbClr val="0070C0"/>
              </a:solidFill>
              <a:latin typeface="HGP創英角ｺﾞｼｯｸUB" panose="020B0900000000000000" pitchFamily="50" charset="-128"/>
              <a:ea typeface="HGP創英角ｺﾞｼｯｸUB" panose="020B0900000000000000"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204270882"/>
              </p:ext>
            </p:extLst>
          </p:nvPr>
        </p:nvGraphicFramePr>
        <p:xfrm>
          <a:off x="7665565" y="5145329"/>
          <a:ext cx="5256584" cy="3321973"/>
        </p:xfrm>
        <a:graphic>
          <a:graphicData uri="http://schemas.openxmlformats.org/drawingml/2006/table">
            <a:tbl>
              <a:tblPr/>
              <a:tblGrid>
                <a:gridCol w="1237197"/>
                <a:gridCol w="4019387"/>
              </a:tblGrid>
              <a:tr h="432048">
                <a:tc>
                  <a:txBody>
                    <a:bodyPr/>
                    <a:lstStyle/>
                    <a:p>
                      <a:pPr algn="ctr"/>
                      <a:r>
                        <a:rPr kumimoji="1" lang="ja-JP" altLang="en-US" sz="1600" dirty="0" smtClean="0">
                          <a:solidFill>
                            <a:srgbClr val="00506C"/>
                          </a:solidFill>
                          <a:latin typeface="HGP創英角ｺﾞｼｯｸUB" panose="020B0900000000000000" pitchFamily="50" charset="-128"/>
                          <a:ea typeface="HGP創英角ｺﾞｼｯｸUB" panose="020B0900000000000000" pitchFamily="50" charset="-128"/>
                        </a:rPr>
                        <a:t>計画の期間</a:t>
                      </a:r>
                      <a:endParaRPr kumimoji="1" lang="ja-JP" altLang="en-US" sz="1600" dirty="0">
                        <a:solidFill>
                          <a:srgbClr val="00506C"/>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gradFill>
                      <a:gsLst>
                        <a:gs pos="0">
                          <a:srgbClr val="FFFFCC"/>
                        </a:gs>
                        <a:gs pos="100000">
                          <a:srgbClr val="FFFF00"/>
                        </a:gs>
                      </a:gsLst>
                      <a:path path="shape">
                        <a:fillToRect l="50000" t="50000" r="50000" b="50000"/>
                      </a:path>
                    </a:gradFill>
                  </a:tcPr>
                </a:tc>
                <a:tc>
                  <a:txBody>
                    <a:bodyPr/>
                    <a:lstStyle/>
                    <a:p>
                      <a:r>
                        <a:rPr kumimoji="1" lang="ja-JP" altLang="en-US" sz="1400" dirty="0" smtClean="0">
                          <a:solidFill>
                            <a:srgbClr val="00506C"/>
                          </a:solidFill>
                          <a:latin typeface="+mn-ea"/>
                          <a:ea typeface="+mn-ea"/>
                        </a:rPr>
                        <a:t>平成</a:t>
                      </a:r>
                      <a:r>
                        <a:rPr kumimoji="1" lang="en-US" altLang="ja-JP" sz="1400" dirty="0" smtClean="0">
                          <a:solidFill>
                            <a:srgbClr val="00506C"/>
                          </a:solidFill>
                          <a:latin typeface="+mn-ea"/>
                          <a:ea typeface="+mn-ea"/>
                        </a:rPr>
                        <a:t>28</a:t>
                      </a:r>
                      <a:r>
                        <a:rPr kumimoji="1" lang="ja-JP" altLang="en-US" sz="1400" dirty="0" smtClean="0">
                          <a:solidFill>
                            <a:srgbClr val="00506C"/>
                          </a:solidFill>
                          <a:latin typeface="+mn-ea"/>
                          <a:ea typeface="+mn-ea"/>
                        </a:rPr>
                        <a:t>年度～</a:t>
                      </a:r>
                      <a:r>
                        <a:rPr kumimoji="1" lang="en-US" altLang="ja-JP" sz="1400" dirty="0" smtClean="0">
                          <a:solidFill>
                            <a:srgbClr val="00506C"/>
                          </a:solidFill>
                          <a:latin typeface="+mn-ea"/>
                          <a:ea typeface="+mn-ea"/>
                        </a:rPr>
                        <a:t>32</a:t>
                      </a:r>
                      <a:r>
                        <a:rPr kumimoji="1" lang="ja-JP" altLang="en-US" sz="1400" dirty="0" smtClean="0">
                          <a:solidFill>
                            <a:srgbClr val="00506C"/>
                          </a:solidFill>
                          <a:latin typeface="+mn-ea"/>
                          <a:ea typeface="+mn-ea"/>
                        </a:rPr>
                        <a:t>年度（</a:t>
                      </a:r>
                      <a:r>
                        <a:rPr kumimoji="1" lang="en-US" altLang="ja-JP" sz="1400" dirty="0" smtClean="0">
                          <a:solidFill>
                            <a:srgbClr val="00506C"/>
                          </a:solidFill>
                          <a:latin typeface="+mn-ea"/>
                          <a:ea typeface="+mn-ea"/>
                        </a:rPr>
                        <a:t>5</a:t>
                      </a:r>
                      <a:r>
                        <a:rPr kumimoji="1" lang="ja-JP" altLang="en-US" sz="1400" dirty="0" smtClean="0">
                          <a:solidFill>
                            <a:srgbClr val="00506C"/>
                          </a:solidFill>
                          <a:latin typeface="+mn-ea"/>
                          <a:ea typeface="+mn-ea"/>
                        </a:rPr>
                        <a:t>年間）</a:t>
                      </a:r>
                      <a:endParaRPr kumimoji="1" lang="ja-JP" altLang="en-US" sz="1400" dirty="0">
                        <a:solidFill>
                          <a:srgbClr val="00506C"/>
                        </a:solidFill>
                        <a:latin typeface="+mn-ea"/>
                        <a:ea typeface="+mn-ea"/>
                      </a:endParaRPr>
                    </a:p>
                  </a:txBody>
                  <a:tcPr anchor="ctr">
                    <a:lnL w="12700"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28575"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gradFill>
                      <a:gsLst>
                        <a:gs pos="0">
                          <a:schemeClr val="bg1"/>
                        </a:gs>
                        <a:gs pos="100000">
                          <a:srgbClr val="FFFFCC"/>
                        </a:gs>
                      </a:gsLst>
                      <a:path path="shape">
                        <a:fillToRect l="50000" t="50000" r="50000" b="50000"/>
                      </a:path>
                    </a:gradFill>
                  </a:tcPr>
                </a:tc>
              </a:tr>
              <a:tr h="1889619">
                <a:tc>
                  <a:txBody>
                    <a:bodyPr/>
                    <a:lstStyle/>
                    <a:p>
                      <a:pPr algn="ctr"/>
                      <a:r>
                        <a:rPr kumimoji="1" lang="ja-JP" altLang="en-US" sz="1600" dirty="0" smtClean="0">
                          <a:solidFill>
                            <a:srgbClr val="00506C"/>
                          </a:solidFill>
                          <a:latin typeface="HGP創英角ｺﾞｼｯｸUB" panose="020B0900000000000000" pitchFamily="50" charset="-128"/>
                          <a:ea typeface="HGP創英角ｺﾞｼｯｸUB" panose="020B0900000000000000" pitchFamily="50" charset="-128"/>
                        </a:rPr>
                        <a:t>基本方針</a:t>
                      </a:r>
                      <a:endParaRPr kumimoji="1" lang="ja-JP" altLang="en-US" sz="1600" dirty="0">
                        <a:solidFill>
                          <a:srgbClr val="00506C"/>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gradFill>
                      <a:gsLst>
                        <a:gs pos="0">
                          <a:srgbClr val="CCFFCC"/>
                        </a:gs>
                        <a:gs pos="100000">
                          <a:srgbClr val="99FF99"/>
                        </a:gs>
                      </a:gsLst>
                      <a:path path="shape">
                        <a:fillToRect l="50000" t="50000" r="50000" b="50000"/>
                      </a:path>
                    </a:gradFill>
                  </a:tcPr>
                </a:tc>
                <a:tc>
                  <a:txBody>
                    <a:bodyPr/>
                    <a:lstStyle/>
                    <a:p>
                      <a:pPr marL="179388" indent="-179388">
                        <a:lnSpc>
                          <a:spcPct val="85000"/>
                        </a:lnSpc>
                        <a:spcAft>
                          <a:spcPts val="600"/>
                        </a:spcAft>
                      </a:pPr>
                      <a:r>
                        <a:rPr kumimoji="1" lang="ja-JP" altLang="en-US" sz="1400" dirty="0" smtClean="0">
                          <a:solidFill>
                            <a:srgbClr val="00506C"/>
                          </a:solidFill>
                          <a:latin typeface="+mn-ea"/>
                          <a:ea typeface="+mn-ea"/>
                        </a:rPr>
                        <a:t>●湯河原町の四季の自然、歴史、温泉などの魅力、良さを取り入れた健康づくり</a:t>
                      </a:r>
                    </a:p>
                    <a:p>
                      <a:pPr marL="179388" indent="-179388">
                        <a:lnSpc>
                          <a:spcPct val="85000"/>
                        </a:lnSpc>
                        <a:spcAft>
                          <a:spcPts val="600"/>
                        </a:spcAft>
                      </a:pPr>
                      <a:r>
                        <a:rPr kumimoji="1" lang="ja-JP" altLang="en-US" sz="1400" dirty="0" smtClean="0">
                          <a:solidFill>
                            <a:srgbClr val="00506C"/>
                          </a:solidFill>
                          <a:latin typeface="+mn-ea"/>
                          <a:ea typeface="+mn-ea"/>
                        </a:rPr>
                        <a:t>●高齢者になる前の健康づくりの推進</a:t>
                      </a:r>
                    </a:p>
                    <a:p>
                      <a:pPr marL="179388" indent="-179388">
                        <a:lnSpc>
                          <a:spcPct val="85000"/>
                        </a:lnSpc>
                        <a:spcAft>
                          <a:spcPts val="600"/>
                        </a:spcAft>
                      </a:pPr>
                      <a:r>
                        <a:rPr kumimoji="1" lang="ja-JP" altLang="en-US" sz="1400" dirty="0" smtClean="0">
                          <a:solidFill>
                            <a:srgbClr val="00506C"/>
                          </a:solidFill>
                          <a:latin typeface="+mn-ea"/>
                          <a:ea typeface="+mn-ea"/>
                        </a:rPr>
                        <a:t>●町民みずからの健康づくりを、地域全体で支える</a:t>
                      </a:r>
                    </a:p>
                    <a:p>
                      <a:pPr marL="179388" indent="-179388">
                        <a:lnSpc>
                          <a:spcPct val="85000"/>
                        </a:lnSpc>
                        <a:spcAft>
                          <a:spcPts val="600"/>
                        </a:spcAft>
                      </a:pPr>
                      <a:r>
                        <a:rPr kumimoji="1" lang="ja-JP" altLang="en-US" sz="1400" dirty="0" smtClean="0">
                          <a:solidFill>
                            <a:srgbClr val="00506C"/>
                          </a:solidFill>
                          <a:latin typeface="+mn-ea"/>
                          <a:ea typeface="+mn-ea"/>
                        </a:rPr>
                        <a:t>●健康情報、健康づくり事業のお知らせを様々な</a:t>
                      </a:r>
                      <a:endParaRPr kumimoji="1" lang="en-US" altLang="ja-JP" sz="1400" dirty="0" smtClean="0">
                        <a:solidFill>
                          <a:srgbClr val="00506C"/>
                        </a:solidFill>
                        <a:latin typeface="+mn-ea"/>
                        <a:ea typeface="+mn-ea"/>
                      </a:endParaRPr>
                    </a:p>
                    <a:p>
                      <a:pPr marL="179388" indent="-179388">
                        <a:lnSpc>
                          <a:spcPct val="85000"/>
                        </a:lnSpc>
                        <a:spcAft>
                          <a:spcPts val="600"/>
                        </a:spcAft>
                      </a:pPr>
                      <a:r>
                        <a:rPr kumimoji="1" lang="ja-JP" altLang="en-US" sz="1400" baseline="0" smtClean="0">
                          <a:solidFill>
                            <a:srgbClr val="00506C"/>
                          </a:solidFill>
                          <a:latin typeface="+mn-ea"/>
                          <a:ea typeface="+mn-ea"/>
                        </a:rPr>
                        <a:t>    </a:t>
                      </a:r>
                      <a:r>
                        <a:rPr kumimoji="1" lang="ja-JP" altLang="en-US" sz="1400" smtClean="0">
                          <a:solidFill>
                            <a:srgbClr val="00506C"/>
                          </a:solidFill>
                          <a:latin typeface="+mn-ea"/>
                          <a:ea typeface="+mn-ea"/>
                        </a:rPr>
                        <a:t>メディア</a:t>
                      </a:r>
                      <a:r>
                        <a:rPr kumimoji="1" lang="ja-JP" altLang="en-US" sz="1400" dirty="0" smtClean="0">
                          <a:solidFill>
                            <a:srgbClr val="00506C"/>
                          </a:solidFill>
                          <a:latin typeface="+mn-ea"/>
                          <a:ea typeface="+mn-ea"/>
                        </a:rPr>
                        <a:t>で発信</a:t>
                      </a:r>
                    </a:p>
                    <a:p>
                      <a:pPr marL="179388" indent="-179388">
                        <a:lnSpc>
                          <a:spcPct val="85000"/>
                        </a:lnSpc>
                        <a:spcAft>
                          <a:spcPts val="600"/>
                        </a:spcAft>
                      </a:pPr>
                      <a:r>
                        <a:rPr kumimoji="1" lang="ja-JP" altLang="en-US" sz="1400" dirty="0" smtClean="0">
                          <a:solidFill>
                            <a:srgbClr val="00506C"/>
                          </a:solidFill>
                          <a:latin typeface="+mn-ea"/>
                          <a:ea typeface="+mn-ea"/>
                        </a:rPr>
                        <a:t>●健康づくり事業を横断的に検証、推進する体制の構築</a:t>
                      </a:r>
                    </a:p>
                  </a:txBody>
                  <a:tcPr anchor="ctr">
                    <a:lnL w="12700"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gradFill flip="none" rotWithShape="1">
                      <a:gsLst>
                        <a:gs pos="0">
                          <a:schemeClr val="bg1"/>
                        </a:gs>
                        <a:gs pos="100000">
                          <a:srgbClr val="CCFFCC"/>
                        </a:gs>
                      </a:gsLst>
                      <a:path path="shape">
                        <a:fillToRect l="50000" t="50000" r="50000" b="50000"/>
                      </a:path>
                      <a:tileRect/>
                    </a:gradFill>
                  </a:tcPr>
                </a:tc>
              </a:tr>
              <a:tr h="966637">
                <a:tc>
                  <a:txBody>
                    <a:bodyPr/>
                    <a:lstStyle/>
                    <a:p>
                      <a:pPr algn="ctr"/>
                      <a:r>
                        <a:rPr kumimoji="1" lang="en-US" altLang="ja-JP" sz="1600" dirty="0" smtClean="0">
                          <a:solidFill>
                            <a:srgbClr val="00506C"/>
                          </a:solidFill>
                          <a:latin typeface="HGP創英角ｺﾞｼｯｸUB" panose="020B0900000000000000" pitchFamily="50" charset="-128"/>
                          <a:ea typeface="HGP創英角ｺﾞｼｯｸUB" panose="020B0900000000000000" pitchFamily="50" charset="-128"/>
                        </a:rPr>
                        <a:t>『</a:t>
                      </a:r>
                      <a:r>
                        <a:rPr kumimoji="1" lang="ja-JP" altLang="en-US" sz="1600" dirty="0" smtClean="0">
                          <a:solidFill>
                            <a:srgbClr val="00506C"/>
                          </a:solidFill>
                          <a:latin typeface="HGP創英角ｺﾞｼｯｸUB" panose="020B0900000000000000" pitchFamily="50" charset="-128"/>
                          <a:ea typeface="HGP創英角ｺﾞｼｯｸUB" panose="020B0900000000000000" pitchFamily="50" charset="-128"/>
                        </a:rPr>
                        <a:t>健幸</a:t>
                      </a:r>
                      <a:r>
                        <a:rPr kumimoji="1" lang="en-US" altLang="ja-JP" sz="1600" dirty="0" smtClean="0">
                          <a:solidFill>
                            <a:srgbClr val="00506C"/>
                          </a:solidFill>
                          <a:latin typeface="HGP創英角ｺﾞｼｯｸUB" panose="020B0900000000000000" pitchFamily="50" charset="-128"/>
                          <a:ea typeface="HGP創英角ｺﾞｼｯｸUB" panose="020B0900000000000000" pitchFamily="50" charset="-128"/>
                        </a:rPr>
                        <a:t>』</a:t>
                      </a:r>
                    </a:p>
                    <a:p>
                      <a:pPr algn="ctr"/>
                      <a:r>
                        <a:rPr kumimoji="1" lang="ja-JP" altLang="en-US" sz="1600" dirty="0" smtClean="0">
                          <a:solidFill>
                            <a:srgbClr val="00506C"/>
                          </a:solidFill>
                          <a:latin typeface="HGP創英角ｺﾞｼｯｸUB" panose="020B0900000000000000" pitchFamily="50" charset="-128"/>
                          <a:ea typeface="HGP創英角ｺﾞｼｯｸUB" panose="020B0900000000000000" pitchFamily="50" charset="-128"/>
                        </a:rPr>
                        <a:t>　　について</a:t>
                      </a:r>
                      <a:endParaRPr kumimoji="1" lang="ja-JP" altLang="en-US" sz="1600" dirty="0">
                        <a:solidFill>
                          <a:srgbClr val="00506C"/>
                        </a:solidFill>
                        <a:latin typeface="HGP創英角ｺﾞｼｯｸUB" panose="020B0900000000000000" pitchFamily="50" charset="-128"/>
                        <a:ea typeface="HGP創英角ｺﾞｼｯｸUB" panose="020B0900000000000000" pitchFamily="50" charset="-128"/>
                      </a:endParaRPr>
                    </a:p>
                  </a:txBody>
                  <a:tcPr anchor="ctr">
                    <a:lnL w="28575"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gradFill>
                      <a:gsLst>
                        <a:gs pos="0">
                          <a:srgbClr val="CCFFFF"/>
                        </a:gs>
                        <a:gs pos="100000">
                          <a:srgbClr val="66FFFF"/>
                        </a:gs>
                      </a:gsLst>
                      <a:path path="shape">
                        <a:fillToRect l="50000" t="50000" r="50000" b="50000"/>
                      </a:path>
                    </a:gradFill>
                  </a:tcPr>
                </a:tc>
                <a:tc>
                  <a:txBody>
                    <a:bodyPr/>
                    <a:lstStyle/>
                    <a:p>
                      <a:r>
                        <a:rPr kumimoji="1" lang="ja-JP" altLang="en-US" sz="1400" dirty="0" smtClean="0">
                          <a:solidFill>
                            <a:srgbClr val="00506C"/>
                          </a:solidFill>
                          <a:latin typeface="+mn-ea"/>
                          <a:ea typeface="+mn-ea"/>
                        </a:rPr>
                        <a:t>世界保健機関（</a:t>
                      </a:r>
                      <a:r>
                        <a:rPr kumimoji="1" lang="en-US" altLang="ja-JP" sz="1400" dirty="0" smtClean="0">
                          <a:solidFill>
                            <a:srgbClr val="00506C"/>
                          </a:solidFill>
                          <a:latin typeface="+mn-ea"/>
                          <a:ea typeface="+mn-ea"/>
                        </a:rPr>
                        <a:t>WHO</a:t>
                      </a:r>
                      <a:r>
                        <a:rPr kumimoji="1" lang="ja-JP" altLang="en-US" sz="1400" dirty="0" smtClean="0">
                          <a:solidFill>
                            <a:srgbClr val="00506C"/>
                          </a:solidFill>
                          <a:latin typeface="+mn-ea"/>
                          <a:ea typeface="+mn-ea"/>
                        </a:rPr>
                        <a:t>）の定義では、</a:t>
                      </a:r>
                      <a:r>
                        <a:rPr kumimoji="1" lang="en-US" altLang="ja-JP" sz="1400" dirty="0" smtClean="0">
                          <a:solidFill>
                            <a:srgbClr val="00506C"/>
                          </a:solidFill>
                          <a:latin typeface="+mn-ea"/>
                          <a:ea typeface="+mn-ea"/>
                        </a:rPr>
                        <a:t>Health</a:t>
                      </a:r>
                      <a:r>
                        <a:rPr kumimoji="1" lang="ja-JP" altLang="en-US" sz="1400" dirty="0" smtClean="0">
                          <a:solidFill>
                            <a:srgbClr val="00506C"/>
                          </a:solidFill>
                          <a:latin typeface="+mn-ea"/>
                          <a:ea typeface="+mn-ea"/>
                        </a:rPr>
                        <a:t>とは、肉体的、精神的に「健やか」で、社会的に完全な「幸せな」状態を指すことから、本計画では「健幸」という造語で表現することにしました。</a:t>
                      </a:r>
                      <a:endParaRPr kumimoji="1" lang="ja-JP" altLang="en-US" sz="1400" dirty="0">
                        <a:solidFill>
                          <a:srgbClr val="00506C"/>
                        </a:solidFill>
                        <a:latin typeface="+mn-ea"/>
                        <a:ea typeface="+mn-ea"/>
                      </a:endParaRPr>
                    </a:p>
                  </a:txBody>
                  <a:tcPr anchor="ctr">
                    <a:lnL w="12700" cap="flat" cmpd="sng" algn="ctr">
                      <a:solidFill>
                        <a:schemeClr val="accent5">
                          <a:lumMod val="75000"/>
                        </a:schemeClr>
                      </a:solidFill>
                      <a:prstDash val="solid"/>
                      <a:round/>
                      <a:headEnd type="none" w="med" len="med"/>
                      <a:tailEnd type="none" w="med" len="med"/>
                    </a:lnL>
                    <a:lnR w="28575"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28575" cap="flat" cmpd="sng" algn="ctr">
                      <a:solidFill>
                        <a:schemeClr val="accent5">
                          <a:lumMod val="75000"/>
                        </a:schemeClr>
                      </a:solidFill>
                      <a:prstDash val="solid"/>
                      <a:round/>
                      <a:headEnd type="none" w="med" len="med"/>
                      <a:tailEnd type="none" w="med" len="med"/>
                    </a:lnB>
                    <a:gradFill>
                      <a:gsLst>
                        <a:gs pos="0">
                          <a:schemeClr val="bg1"/>
                        </a:gs>
                        <a:gs pos="100000">
                          <a:srgbClr val="CCFFFF"/>
                        </a:gs>
                      </a:gsLst>
                      <a:path path="shape">
                        <a:fillToRect l="50000" t="50000" r="50000" b="50000"/>
                      </a:path>
                    </a:gradFill>
                  </a:tcPr>
                </a:tc>
              </a:tr>
            </a:tbl>
          </a:graphicData>
        </a:graphic>
      </p:graphicFrame>
      <p:pic>
        <p:nvPicPr>
          <p:cNvPr id="26" name="図 25" descr="C:\Users\7919\Desktop\温泉バージョン（楓太・さくら）.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460" y="2374081"/>
            <a:ext cx="4461510" cy="2940685"/>
          </a:xfrm>
          <a:prstGeom prst="rect">
            <a:avLst/>
          </a:prstGeom>
          <a:noFill/>
          <a:ln>
            <a:noFill/>
          </a:ln>
        </p:spPr>
      </p:pic>
      <p:pic>
        <p:nvPicPr>
          <p:cNvPr id="28" name="Picture 48" descr="http://ord.yahoo.co.jp/o/image/SIG=131eubi4f/EXP=1457921413;_ylc=X3IDMgRmc3QDMARpZHgDMARvaWQDQU5kOUdjUlBoNDBIRUZQbzhEXzVvR0NwVzhDZy1HOF9YdWNpbHJlWEFrQ19ieEg5WDY1V1AxT05ENkJZMTVvBHADNXJtdjVyS3o1WTZmNTVTNjVMLmQ1WUdsNDRLNzQ0T3o0NEtfNDRPOARwb3MDMQRzZWMDc2h3BHNsawNyaQ--/**http%3a/www.town.yugawara.kanagawa.jp/global-image/Facility/20110801115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4" y="7254875"/>
            <a:ext cx="3132223" cy="209232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
          <p:cNvSpPr>
            <a:spLocks noChangeArrowheads="1"/>
          </p:cNvSpPr>
          <p:nvPr/>
        </p:nvSpPr>
        <p:spPr bwMode="auto">
          <a:xfrm>
            <a:off x="557717" y="273049"/>
            <a:ext cx="5742568" cy="5242471"/>
          </a:xfrm>
          <a:prstGeom prst="rect">
            <a:avLst/>
          </a:prstGeom>
          <a:gradFill rotWithShape="1">
            <a:gsLst>
              <a:gs pos="0">
                <a:schemeClr val="bg1"/>
              </a:gs>
              <a:gs pos="100000">
                <a:srgbClr val="DDFFFF"/>
              </a:gs>
            </a:gsLst>
            <a:path path="shape">
              <a:fillToRect l="50000" t="50000" r="50000" b="50000"/>
            </a:path>
          </a:gradFill>
          <a:ln w="9525">
            <a:solidFill>
              <a:srgbClr val="DDFFFF"/>
            </a:solidFill>
            <a:miter lim="800000"/>
            <a:headEnd/>
            <a:tailEnd/>
          </a:ln>
          <a:effec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sp>
        <p:nvSpPr>
          <p:cNvPr id="30" name="Rectangle 10"/>
          <p:cNvSpPr>
            <a:spLocks noChangeArrowheads="1"/>
          </p:cNvSpPr>
          <p:nvPr/>
        </p:nvSpPr>
        <p:spPr bwMode="auto">
          <a:xfrm>
            <a:off x="557717" y="273050"/>
            <a:ext cx="574256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rIns="180000">
            <a:spAutoFit/>
          </a:bodyPr>
          <a:lstStyle>
            <a:lvl1pPr>
              <a:tabLst>
                <a:tab pos="2700338" algn="ctr"/>
                <a:tab pos="5400675" algn="r"/>
              </a:tabLst>
              <a:defRPr kumimoji="1">
                <a:solidFill>
                  <a:schemeClr val="tx1"/>
                </a:solidFill>
                <a:latin typeface="Arial" charset="0"/>
                <a:ea typeface="ＭＳ Ｐゴシック" pitchFamily="50" charset="-128"/>
              </a:defRPr>
            </a:lvl1pPr>
            <a:lvl2pPr marL="742950" indent="-285750">
              <a:tabLst>
                <a:tab pos="2700338" algn="ctr"/>
                <a:tab pos="5400675" algn="r"/>
              </a:tabLst>
              <a:defRPr kumimoji="1">
                <a:solidFill>
                  <a:schemeClr val="tx1"/>
                </a:solidFill>
                <a:latin typeface="Arial" charset="0"/>
                <a:ea typeface="ＭＳ Ｐゴシック" pitchFamily="50" charset="-128"/>
              </a:defRPr>
            </a:lvl2pPr>
            <a:lvl3pPr marL="1143000" indent="-228600">
              <a:tabLst>
                <a:tab pos="2700338" algn="ctr"/>
                <a:tab pos="5400675" algn="r"/>
              </a:tabLst>
              <a:defRPr kumimoji="1">
                <a:solidFill>
                  <a:schemeClr val="tx1"/>
                </a:solidFill>
                <a:latin typeface="Arial" charset="0"/>
                <a:ea typeface="ＭＳ Ｐゴシック" pitchFamily="50" charset="-128"/>
              </a:defRPr>
            </a:lvl3pPr>
            <a:lvl4pPr marL="1600200" indent="-228600">
              <a:tabLst>
                <a:tab pos="2700338" algn="ctr"/>
                <a:tab pos="5400675" algn="r"/>
              </a:tabLst>
              <a:defRPr kumimoji="1">
                <a:solidFill>
                  <a:schemeClr val="tx1"/>
                </a:solidFill>
                <a:latin typeface="Arial" charset="0"/>
                <a:ea typeface="ＭＳ Ｐゴシック" pitchFamily="50" charset="-128"/>
              </a:defRPr>
            </a:lvl4pPr>
            <a:lvl5pPr marL="2057400" indent="-228600">
              <a:tabLst>
                <a:tab pos="2700338" algn="ctr"/>
                <a:tab pos="5400675" algn="r"/>
              </a:tabLst>
              <a:defRPr kumimoji="1">
                <a:solidFill>
                  <a:schemeClr val="tx1"/>
                </a:solidFill>
                <a:latin typeface="Arial" charset="0"/>
                <a:ea typeface="ＭＳ Ｐゴシック" pitchFamily="50" charset="-128"/>
              </a:defRPr>
            </a:lvl5pPr>
            <a:lvl6pPr marL="25146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6pPr>
            <a:lvl7pPr marL="29718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7pPr>
            <a:lvl8pPr marL="34290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8pPr>
            <a:lvl9pPr marL="38862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9pPr>
          </a:lstStyle>
          <a:p>
            <a:pPr algn="ctr">
              <a:spcAft>
                <a:spcPct val="50000"/>
              </a:spcAft>
            </a:pPr>
            <a:r>
              <a:rPr lang="ja-JP" altLang="en-US" sz="1400" dirty="0" smtClean="0">
                <a:solidFill>
                  <a:srgbClr val="00506C"/>
                </a:solidFill>
                <a:latin typeface="HGP創英角ｺﾞｼｯｸUB" panose="020B0900000000000000" pitchFamily="50" charset="-128"/>
                <a:ea typeface="HGP創英角ｺﾞｼｯｸUB" panose="020B0900000000000000" pitchFamily="50" charset="-128"/>
              </a:rPr>
              <a:t>計画の位置づけ</a:t>
            </a:r>
            <a:endParaRPr lang="ja-JP" altLang="en-US" sz="1400" dirty="0">
              <a:solidFill>
                <a:srgbClr val="00506C"/>
              </a:solidFill>
              <a:latin typeface="HGP創英角ｺﾞｼｯｸUB" panose="020B0900000000000000" pitchFamily="50" charset="-128"/>
              <a:ea typeface="HGP創英角ｺﾞｼｯｸUB" panose="020B0900000000000000" pitchFamily="50" charset="-128"/>
            </a:endParaRPr>
          </a:p>
          <a:p>
            <a:pPr>
              <a:lnSpc>
                <a:spcPct val="110000"/>
              </a:lnSpc>
            </a:pPr>
            <a:r>
              <a:rPr lang="ja-JP" altLang="en-US" sz="1000" dirty="0" smtClean="0">
                <a:solidFill>
                  <a:srgbClr val="00506C"/>
                </a:solidFill>
              </a:rPr>
              <a:t>生活習慣の改善により発病を予防するため、国においては「健康増進法」および「健康日本</a:t>
            </a:r>
            <a:r>
              <a:rPr lang="en-US" altLang="ja-JP" sz="1000" dirty="0" smtClean="0">
                <a:solidFill>
                  <a:srgbClr val="00506C"/>
                </a:solidFill>
              </a:rPr>
              <a:t>21</a:t>
            </a:r>
            <a:r>
              <a:rPr lang="ja-JP" altLang="en-US" sz="1000" dirty="0" smtClean="0">
                <a:solidFill>
                  <a:srgbClr val="00506C"/>
                </a:solidFill>
              </a:rPr>
              <a:t>」、県においては「かながわ健康プラン</a:t>
            </a:r>
            <a:r>
              <a:rPr lang="en-US" altLang="ja-JP" sz="1000" dirty="0" smtClean="0">
                <a:solidFill>
                  <a:srgbClr val="00506C"/>
                </a:solidFill>
              </a:rPr>
              <a:t>21</a:t>
            </a:r>
            <a:r>
              <a:rPr lang="ja-JP" altLang="en-US" sz="1000" dirty="0" smtClean="0">
                <a:solidFill>
                  <a:srgbClr val="00506C"/>
                </a:solidFill>
              </a:rPr>
              <a:t>」が策定されています。また、健康づくりの重要な柱の一つである食の課題について、国においては「食育基本法」および「食育推進基本計画」、県においては「神奈川県食育推進計画（食みらい かながわプラン）」が策定されています。本計画は、これらの国、県の法律、計画等を踏まえ、本町の実情に合わせて計画を策定したものです。</a:t>
            </a:r>
          </a:p>
        </p:txBody>
      </p:sp>
      <p:sp>
        <p:nvSpPr>
          <p:cNvPr id="31" name="Text Box 16"/>
          <p:cNvSpPr txBox="1">
            <a:spLocks noChangeArrowheads="1"/>
          </p:cNvSpPr>
          <p:nvPr/>
        </p:nvSpPr>
        <p:spPr bwMode="auto">
          <a:xfrm>
            <a:off x="3263900" y="9556750"/>
            <a:ext cx="333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spAutoFit/>
          </a:bodyP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900">
                <a:solidFill>
                  <a:srgbClr val="00A500"/>
                </a:solidFill>
              </a:rPr>
              <a:t>(8)</a:t>
            </a:r>
          </a:p>
        </p:txBody>
      </p:sp>
      <p:sp>
        <p:nvSpPr>
          <p:cNvPr id="32" name="Rectangle 17"/>
          <p:cNvSpPr>
            <a:spLocks noChangeArrowheads="1"/>
          </p:cNvSpPr>
          <p:nvPr/>
        </p:nvSpPr>
        <p:spPr bwMode="auto">
          <a:xfrm>
            <a:off x="3773488" y="7699375"/>
            <a:ext cx="2698750" cy="1574105"/>
          </a:xfrm>
          <a:prstGeom prst="rect">
            <a:avLst/>
          </a:prstGeom>
          <a:gradFill rotWithShape="1">
            <a:gsLst>
              <a:gs pos="0">
                <a:schemeClr val="bg1"/>
              </a:gs>
              <a:gs pos="100000">
                <a:srgbClr val="DDFFFF"/>
              </a:gs>
            </a:gsLst>
            <a:lin ang="2700000" scaled="1"/>
          </a:gradFill>
          <a:ln w="9525">
            <a:noFill/>
            <a:miter lim="800000"/>
            <a:headEnd/>
            <a:tailEnd/>
          </a:ln>
          <a:effectLst/>
        </p:spPr>
        <p:txBody>
          <a:bodyPr wrap="none" lIns="96414" tIns="48207" rIns="96414" bIns="48207" anchor="ct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300" dirty="0" smtClean="0">
                <a:solidFill>
                  <a:srgbClr val="00506C"/>
                </a:solidFill>
                <a:latin typeface="HGP創英角ｺﾞｼｯｸUB" panose="020B0900000000000000" pitchFamily="50" charset="-128"/>
                <a:ea typeface="HGP創英角ｺﾞｼｯｸUB" panose="020B0900000000000000" pitchFamily="50" charset="-128"/>
              </a:rPr>
              <a:t>湯</a:t>
            </a:r>
            <a:r>
              <a:rPr lang="ja-JP" altLang="en-US" sz="1300" dirty="0" err="1" smtClean="0">
                <a:solidFill>
                  <a:srgbClr val="00506C"/>
                </a:solidFill>
                <a:latin typeface="HGP創英角ｺﾞｼｯｸUB" panose="020B0900000000000000" pitchFamily="50" charset="-128"/>
                <a:ea typeface="HGP創英角ｺﾞｼｯｸUB" panose="020B0900000000000000" pitchFamily="50" charset="-128"/>
              </a:rPr>
              <a:t>っ</a:t>
            </a:r>
            <a:r>
              <a:rPr lang="ja-JP" altLang="en-US" sz="1300" dirty="0" smtClean="0">
                <a:solidFill>
                  <a:srgbClr val="00506C"/>
                </a:solidFill>
                <a:latin typeface="HGP創英角ｺﾞｼｯｸUB" panose="020B0900000000000000" pitchFamily="50" charset="-128"/>
                <a:ea typeface="HGP創英角ｺﾞｼｯｸUB" panose="020B0900000000000000" pitchFamily="50" charset="-128"/>
              </a:rPr>
              <a:t>たりゆがわら</a:t>
            </a:r>
            <a:r>
              <a:rPr lang="en-US" altLang="ja-JP" sz="13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300" dirty="0" smtClean="0">
                <a:solidFill>
                  <a:srgbClr val="00506C"/>
                </a:solidFill>
                <a:latin typeface="HGP創英角ｺﾞｼｯｸUB" panose="020B0900000000000000" pitchFamily="50" charset="-128"/>
                <a:ea typeface="HGP創英角ｺﾞｼｯｸUB" panose="020B0900000000000000" pitchFamily="50" charset="-128"/>
              </a:rPr>
              <a:t>健幸</a:t>
            </a:r>
            <a:r>
              <a:rPr lang="en-US" altLang="ja-JP" sz="13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300" dirty="0" smtClean="0">
                <a:solidFill>
                  <a:srgbClr val="00506C"/>
                </a:solidFill>
                <a:latin typeface="HGP創英角ｺﾞｼｯｸUB" panose="020B0900000000000000" pitchFamily="50" charset="-128"/>
                <a:ea typeface="HGP創英角ｺﾞｼｯｸUB" panose="020B0900000000000000" pitchFamily="50" charset="-128"/>
              </a:rPr>
              <a:t>プラン</a:t>
            </a:r>
          </a:p>
          <a:p>
            <a:pPr algn="ctr"/>
            <a:r>
              <a:rPr lang="ja-JP" altLang="en-US" sz="1300" dirty="0" smtClean="0">
                <a:solidFill>
                  <a:srgbClr val="00506C"/>
                </a:solidFill>
                <a:latin typeface="HGP創英角ｺﾞｼｯｸUB" panose="020B0900000000000000" pitchFamily="50" charset="-128"/>
                <a:ea typeface="HGP創英角ｺﾞｼｯｸUB" panose="020B0900000000000000" pitchFamily="50" charset="-128"/>
              </a:rPr>
              <a:t>（湯河原町健康増進計画</a:t>
            </a:r>
          </a:p>
          <a:p>
            <a:pPr algn="ctr"/>
            <a:r>
              <a:rPr lang="ja-JP" altLang="en-US" sz="1300" dirty="0" smtClean="0">
                <a:solidFill>
                  <a:srgbClr val="00506C"/>
                </a:solidFill>
                <a:latin typeface="HGP創英角ｺﾞｼｯｸUB" panose="020B0900000000000000" pitchFamily="50" charset="-128"/>
                <a:ea typeface="HGP創英角ｺﾞｼｯｸUB" panose="020B0900000000000000" pitchFamily="50" charset="-128"/>
              </a:rPr>
              <a:t>・食育推進計画）</a:t>
            </a:r>
          </a:p>
          <a:p>
            <a:pPr algn="ctr"/>
            <a:endParaRPr lang="zh-TW" altLang="ja-JP" sz="900" dirty="0">
              <a:solidFill>
                <a:srgbClr val="00506C"/>
              </a:solidFill>
              <a:latin typeface="ＭＳ Ｐゴシック" pitchFamily="50" charset="-128"/>
            </a:endParaRPr>
          </a:p>
          <a:p>
            <a:pPr algn="ctr"/>
            <a:r>
              <a:rPr lang="zh-TW" altLang="en-US" sz="900" dirty="0">
                <a:solidFill>
                  <a:srgbClr val="00506C"/>
                </a:solidFill>
                <a:latin typeface="ＭＳ Ｐゴシック" pitchFamily="50" charset="-128"/>
              </a:rPr>
              <a:t>発行日</a:t>
            </a:r>
            <a:r>
              <a:rPr lang="ja-JP" altLang="en-US" sz="900" dirty="0">
                <a:solidFill>
                  <a:srgbClr val="00506C"/>
                </a:solidFill>
                <a:latin typeface="ＭＳ Ｐゴシック" pitchFamily="50" charset="-128"/>
              </a:rPr>
              <a:t>  平成</a:t>
            </a:r>
            <a:r>
              <a:rPr lang="en-US" altLang="ja-JP" sz="900" dirty="0" smtClean="0">
                <a:solidFill>
                  <a:srgbClr val="00506C"/>
                </a:solidFill>
                <a:latin typeface="ＭＳ Ｐゴシック" pitchFamily="50" charset="-128"/>
              </a:rPr>
              <a:t>28</a:t>
            </a:r>
            <a:r>
              <a:rPr lang="ja-JP" altLang="en-US" sz="900" dirty="0" smtClean="0">
                <a:solidFill>
                  <a:srgbClr val="00506C"/>
                </a:solidFill>
                <a:latin typeface="ＭＳ Ｐゴシック" pitchFamily="50" charset="-128"/>
              </a:rPr>
              <a:t>年</a:t>
            </a:r>
            <a:r>
              <a:rPr lang="en-US" altLang="ja-JP" sz="900" dirty="0">
                <a:solidFill>
                  <a:srgbClr val="00506C"/>
                </a:solidFill>
                <a:latin typeface="ＭＳ Ｐゴシック" pitchFamily="50" charset="-128"/>
              </a:rPr>
              <a:t>3</a:t>
            </a:r>
            <a:r>
              <a:rPr lang="ja-JP" altLang="en-US" sz="900" dirty="0">
                <a:solidFill>
                  <a:srgbClr val="00506C"/>
                </a:solidFill>
                <a:latin typeface="ＭＳ Ｐゴシック" pitchFamily="50" charset="-128"/>
              </a:rPr>
              <a:t>月</a:t>
            </a:r>
          </a:p>
          <a:p>
            <a:pPr algn="ctr"/>
            <a:r>
              <a:rPr lang="ja-JP" altLang="en-US" sz="900" dirty="0" smtClean="0">
                <a:solidFill>
                  <a:srgbClr val="00506C"/>
                </a:solidFill>
                <a:latin typeface="ＭＳ Ｐゴシック" pitchFamily="50" charset="-128"/>
              </a:rPr>
              <a:t>発行者　湯河原町　福祉部　保健センター</a:t>
            </a:r>
          </a:p>
          <a:p>
            <a:pPr algn="ctr"/>
            <a:r>
              <a:rPr lang="en-US" altLang="zh-TW" sz="900" dirty="0" smtClean="0">
                <a:solidFill>
                  <a:srgbClr val="00506C"/>
                </a:solidFill>
                <a:latin typeface="ＭＳ Ｐゴシック" pitchFamily="50" charset="-128"/>
              </a:rPr>
              <a:t>〒295-0392</a:t>
            </a:r>
            <a:r>
              <a:rPr lang="zh-TW" altLang="en-US" sz="900" dirty="0">
                <a:solidFill>
                  <a:srgbClr val="00506C"/>
                </a:solidFill>
                <a:latin typeface="ＭＳ Ｐゴシック" pitchFamily="50" charset="-128"/>
              </a:rPr>
              <a:t>　</a:t>
            </a:r>
            <a:r>
              <a:rPr lang="zh-TW" altLang="en-US" sz="900" dirty="0" smtClean="0">
                <a:solidFill>
                  <a:srgbClr val="00506C"/>
                </a:solidFill>
                <a:latin typeface="ＭＳ Ｐゴシック" pitchFamily="50" charset="-128"/>
              </a:rPr>
              <a:t>神奈川県足柄下郡湯河原町中央</a:t>
            </a:r>
            <a:r>
              <a:rPr lang="en-US" altLang="ja-JP" sz="900" dirty="0" smtClean="0">
                <a:solidFill>
                  <a:srgbClr val="00506C"/>
                </a:solidFill>
                <a:latin typeface="ＭＳ Ｐゴシック" pitchFamily="50" charset="-128"/>
              </a:rPr>
              <a:t>2-2-1</a:t>
            </a:r>
            <a:endParaRPr lang="en-US" altLang="ja-JP" sz="900" dirty="0">
              <a:solidFill>
                <a:srgbClr val="00506C"/>
              </a:solidFill>
              <a:latin typeface="ＭＳ Ｐゴシック" pitchFamily="50" charset="-128"/>
            </a:endParaRPr>
          </a:p>
          <a:p>
            <a:pPr algn="ctr"/>
            <a:r>
              <a:rPr lang="en-US" altLang="ja-JP" sz="900" dirty="0">
                <a:solidFill>
                  <a:srgbClr val="00506C"/>
                </a:solidFill>
                <a:latin typeface="ＭＳ Ｐゴシック" pitchFamily="50" charset="-128"/>
              </a:rPr>
              <a:t>Tel</a:t>
            </a:r>
            <a:r>
              <a:rPr lang="ja-JP" altLang="en-US" sz="900" dirty="0">
                <a:solidFill>
                  <a:srgbClr val="00506C"/>
                </a:solidFill>
                <a:latin typeface="ＭＳ Ｐゴシック" pitchFamily="50" charset="-128"/>
              </a:rPr>
              <a:t>　</a:t>
            </a:r>
            <a:r>
              <a:rPr lang="en-US" altLang="ja-JP" sz="900" dirty="0" smtClean="0">
                <a:solidFill>
                  <a:srgbClr val="00506C"/>
                </a:solidFill>
                <a:latin typeface="ＭＳ Ｐゴシック" pitchFamily="50" charset="-128"/>
              </a:rPr>
              <a:t>0465-63-2111</a:t>
            </a:r>
            <a:r>
              <a:rPr lang="ja-JP" altLang="en-US" sz="900" dirty="0">
                <a:solidFill>
                  <a:srgbClr val="00506C"/>
                </a:solidFill>
                <a:latin typeface="ＭＳ Ｐゴシック" pitchFamily="50" charset="-128"/>
              </a:rPr>
              <a:t>　　　</a:t>
            </a:r>
            <a:r>
              <a:rPr lang="en-US" altLang="ja-JP" sz="900" dirty="0">
                <a:solidFill>
                  <a:srgbClr val="00506C"/>
                </a:solidFill>
                <a:latin typeface="ＭＳ Ｐゴシック" pitchFamily="50" charset="-128"/>
              </a:rPr>
              <a:t>Fax </a:t>
            </a:r>
            <a:r>
              <a:rPr lang="en-US" altLang="ja-JP" sz="900" dirty="0" smtClean="0">
                <a:solidFill>
                  <a:srgbClr val="00506C"/>
                </a:solidFill>
                <a:latin typeface="ＭＳ Ｐゴシック" pitchFamily="50" charset="-128"/>
              </a:rPr>
              <a:t>0465-62-7001 </a:t>
            </a:r>
            <a:endParaRPr lang="en-US" altLang="ja-JP" sz="900" dirty="0">
              <a:solidFill>
                <a:srgbClr val="00506C"/>
              </a:solidFill>
              <a:latin typeface="ＭＳ Ｐゴシック" pitchFamily="50" charset="-128"/>
            </a:endParaRPr>
          </a:p>
          <a:p>
            <a:pPr algn="ctr"/>
            <a:r>
              <a:rPr lang="en-US" altLang="ja-JP" sz="900" dirty="0" smtClean="0">
                <a:solidFill>
                  <a:srgbClr val="00506C"/>
                </a:solidFill>
                <a:latin typeface="ＭＳ Ｐゴシック" pitchFamily="50" charset="-128"/>
              </a:rPr>
              <a:t>http://www.town.yugawara.kanagawa.jp/</a:t>
            </a:r>
            <a:endParaRPr lang="en-US" altLang="ja-JP" sz="900" dirty="0">
              <a:solidFill>
                <a:srgbClr val="00506C"/>
              </a:solidFill>
              <a:latin typeface="ＭＳ Ｐゴシック" pitchFamily="50" charset="-128"/>
            </a:endParaRPr>
          </a:p>
        </p:txBody>
      </p:sp>
      <p:sp>
        <p:nvSpPr>
          <p:cNvPr id="33" name="Rectangle 19"/>
          <p:cNvSpPr>
            <a:spLocks noChangeArrowheads="1"/>
          </p:cNvSpPr>
          <p:nvPr/>
        </p:nvSpPr>
        <p:spPr bwMode="auto">
          <a:xfrm>
            <a:off x="1303338" y="9334048"/>
            <a:ext cx="1323225" cy="23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nchor="ctr">
            <a:spAutoFit/>
          </a:bodyPr>
          <a:lstStyle>
            <a:lvl1pPr defTabSz="963613">
              <a:defRPr kumimoji="1">
                <a:solidFill>
                  <a:schemeClr val="tx1"/>
                </a:solidFill>
                <a:latin typeface="Arial" charset="0"/>
                <a:ea typeface="ＭＳ Ｐゴシック" pitchFamily="50" charset="-128"/>
              </a:defRPr>
            </a:lvl1pPr>
            <a:lvl2pPr marL="742950" indent="-285750" defTabSz="963613">
              <a:defRPr kumimoji="1">
                <a:solidFill>
                  <a:schemeClr val="tx1"/>
                </a:solidFill>
                <a:latin typeface="Arial" charset="0"/>
                <a:ea typeface="ＭＳ Ｐゴシック" pitchFamily="50" charset="-128"/>
              </a:defRPr>
            </a:lvl2pPr>
            <a:lvl3pPr marL="1143000" indent="-228600" defTabSz="963613">
              <a:defRPr kumimoji="1">
                <a:solidFill>
                  <a:schemeClr val="tx1"/>
                </a:solidFill>
                <a:latin typeface="Arial" charset="0"/>
                <a:ea typeface="ＭＳ Ｐゴシック" pitchFamily="50" charset="-128"/>
              </a:defRPr>
            </a:lvl3pPr>
            <a:lvl4pPr marL="1600200" indent="-228600" defTabSz="963613">
              <a:defRPr kumimoji="1">
                <a:solidFill>
                  <a:schemeClr val="tx1"/>
                </a:solidFill>
                <a:latin typeface="Arial" charset="0"/>
                <a:ea typeface="ＭＳ Ｐゴシック" pitchFamily="50" charset="-128"/>
              </a:defRPr>
            </a:lvl4pPr>
            <a:lvl5pPr marL="2057400" indent="-228600" defTabSz="963613">
              <a:defRPr kumimoji="1">
                <a:solidFill>
                  <a:schemeClr val="tx1"/>
                </a:solidFill>
                <a:latin typeface="Arial" charset="0"/>
                <a:ea typeface="ＭＳ Ｐゴシック" pitchFamily="50" charset="-128"/>
              </a:defRPr>
            </a:lvl5pPr>
            <a:lvl6pPr marL="2514600" indent="-228600" defTabSz="963613" fontAlgn="base">
              <a:spcBef>
                <a:spcPct val="0"/>
              </a:spcBef>
              <a:spcAft>
                <a:spcPct val="0"/>
              </a:spcAft>
              <a:defRPr kumimoji="1">
                <a:solidFill>
                  <a:schemeClr val="tx1"/>
                </a:solidFill>
                <a:latin typeface="Arial" charset="0"/>
                <a:ea typeface="ＭＳ Ｐゴシック" pitchFamily="50" charset="-128"/>
              </a:defRPr>
            </a:lvl6pPr>
            <a:lvl7pPr marL="2971800" indent="-228600" defTabSz="963613" fontAlgn="base">
              <a:spcBef>
                <a:spcPct val="0"/>
              </a:spcBef>
              <a:spcAft>
                <a:spcPct val="0"/>
              </a:spcAft>
              <a:defRPr kumimoji="1">
                <a:solidFill>
                  <a:schemeClr val="tx1"/>
                </a:solidFill>
                <a:latin typeface="Arial" charset="0"/>
                <a:ea typeface="ＭＳ Ｐゴシック" pitchFamily="50" charset="-128"/>
              </a:defRPr>
            </a:lvl7pPr>
            <a:lvl8pPr marL="3429000" indent="-228600" defTabSz="963613" fontAlgn="base">
              <a:spcBef>
                <a:spcPct val="0"/>
              </a:spcBef>
              <a:spcAft>
                <a:spcPct val="0"/>
              </a:spcAft>
              <a:defRPr kumimoji="1">
                <a:solidFill>
                  <a:schemeClr val="tx1"/>
                </a:solidFill>
                <a:latin typeface="Arial" charset="0"/>
                <a:ea typeface="ＭＳ Ｐゴシック" pitchFamily="50" charset="-128"/>
              </a:defRPr>
            </a:lvl8pPr>
            <a:lvl9pPr marL="3886200" indent="-228600" defTabSz="963613"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900" dirty="0" smtClean="0">
                <a:solidFill>
                  <a:srgbClr val="0070C0"/>
                </a:solidFill>
              </a:rPr>
              <a:t>湯河原町保健センター </a:t>
            </a:r>
            <a:endParaRPr lang="ja-JP" altLang="en-US" sz="900" dirty="0">
              <a:solidFill>
                <a:srgbClr val="0070C0"/>
              </a:solidFill>
            </a:endParaRPr>
          </a:p>
        </p:txBody>
      </p:sp>
      <p:pic>
        <p:nvPicPr>
          <p:cNvPr id="34" name="図 33"/>
          <p:cNvPicPr>
            <a:picLocks noChangeAspect="1"/>
          </p:cNvPicPr>
          <p:nvPr/>
        </p:nvPicPr>
        <p:blipFill>
          <a:blip r:embed="rId4"/>
          <a:stretch>
            <a:fillRect/>
          </a:stretch>
        </p:blipFill>
        <p:spPr>
          <a:xfrm>
            <a:off x="749297" y="1851367"/>
            <a:ext cx="5343998" cy="1367360"/>
          </a:xfrm>
          <a:prstGeom prst="rect">
            <a:avLst/>
          </a:prstGeom>
        </p:spPr>
      </p:pic>
      <p:sp>
        <p:nvSpPr>
          <p:cNvPr id="35" name="Rectangle 10"/>
          <p:cNvSpPr>
            <a:spLocks noChangeArrowheads="1"/>
          </p:cNvSpPr>
          <p:nvPr/>
        </p:nvSpPr>
        <p:spPr bwMode="auto">
          <a:xfrm>
            <a:off x="550011" y="3440832"/>
            <a:ext cx="574256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rIns="180000">
            <a:spAutoFit/>
          </a:bodyPr>
          <a:lstStyle>
            <a:lvl1pPr>
              <a:tabLst>
                <a:tab pos="2700338" algn="ctr"/>
                <a:tab pos="5400675" algn="r"/>
              </a:tabLst>
              <a:defRPr kumimoji="1">
                <a:solidFill>
                  <a:schemeClr val="tx1"/>
                </a:solidFill>
                <a:latin typeface="Arial" charset="0"/>
                <a:ea typeface="ＭＳ Ｐゴシック" pitchFamily="50" charset="-128"/>
              </a:defRPr>
            </a:lvl1pPr>
            <a:lvl2pPr marL="742950" indent="-285750">
              <a:tabLst>
                <a:tab pos="2700338" algn="ctr"/>
                <a:tab pos="5400675" algn="r"/>
              </a:tabLst>
              <a:defRPr kumimoji="1">
                <a:solidFill>
                  <a:schemeClr val="tx1"/>
                </a:solidFill>
                <a:latin typeface="Arial" charset="0"/>
                <a:ea typeface="ＭＳ Ｐゴシック" pitchFamily="50" charset="-128"/>
              </a:defRPr>
            </a:lvl2pPr>
            <a:lvl3pPr marL="1143000" indent="-228600">
              <a:tabLst>
                <a:tab pos="2700338" algn="ctr"/>
                <a:tab pos="5400675" algn="r"/>
              </a:tabLst>
              <a:defRPr kumimoji="1">
                <a:solidFill>
                  <a:schemeClr val="tx1"/>
                </a:solidFill>
                <a:latin typeface="Arial" charset="0"/>
                <a:ea typeface="ＭＳ Ｐゴシック" pitchFamily="50" charset="-128"/>
              </a:defRPr>
            </a:lvl3pPr>
            <a:lvl4pPr marL="1600200" indent="-228600">
              <a:tabLst>
                <a:tab pos="2700338" algn="ctr"/>
                <a:tab pos="5400675" algn="r"/>
              </a:tabLst>
              <a:defRPr kumimoji="1">
                <a:solidFill>
                  <a:schemeClr val="tx1"/>
                </a:solidFill>
                <a:latin typeface="Arial" charset="0"/>
                <a:ea typeface="ＭＳ Ｐゴシック" pitchFamily="50" charset="-128"/>
              </a:defRPr>
            </a:lvl4pPr>
            <a:lvl5pPr marL="2057400" indent="-228600">
              <a:tabLst>
                <a:tab pos="2700338" algn="ctr"/>
                <a:tab pos="5400675" algn="r"/>
              </a:tabLst>
              <a:defRPr kumimoji="1">
                <a:solidFill>
                  <a:schemeClr val="tx1"/>
                </a:solidFill>
                <a:latin typeface="Arial" charset="0"/>
                <a:ea typeface="ＭＳ Ｐゴシック" pitchFamily="50" charset="-128"/>
              </a:defRPr>
            </a:lvl5pPr>
            <a:lvl6pPr marL="25146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6pPr>
            <a:lvl7pPr marL="29718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7pPr>
            <a:lvl8pPr marL="34290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8pPr>
            <a:lvl9pPr marL="38862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9pPr>
          </a:lstStyle>
          <a:p>
            <a:pPr>
              <a:lnSpc>
                <a:spcPct val="110000"/>
              </a:lnSpc>
            </a:pPr>
            <a:r>
              <a:rPr lang="ja-JP" altLang="en-US" sz="1000" dirty="0" smtClean="0">
                <a:solidFill>
                  <a:srgbClr val="00506C"/>
                </a:solidFill>
              </a:rPr>
              <a:t>また、「ゆがわら</a:t>
            </a:r>
            <a:r>
              <a:rPr lang="en-US" altLang="ja-JP" sz="1000" dirty="0" smtClean="0">
                <a:solidFill>
                  <a:srgbClr val="00506C"/>
                </a:solidFill>
              </a:rPr>
              <a:t>2011</a:t>
            </a:r>
            <a:r>
              <a:rPr lang="ja-JP" altLang="en-US" sz="1000" dirty="0" smtClean="0">
                <a:solidFill>
                  <a:srgbClr val="00506C"/>
                </a:solidFill>
              </a:rPr>
              <a:t>プラン（後期基本計画）」に位置づけられている「１ 健康づくり　</a:t>
            </a:r>
            <a:r>
              <a:rPr lang="en-US" altLang="ja-JP" sz="1000" dirty="0" smtClean="0">
                <a:solidFill>
                  <a:srgbClr val="00506C"/>
                </a:solidFill>
              </a:rPr>
              <a:t>(1) </a:t>
            </a:r>
            <a:r>
              <a:rPr lang="ja-JP" altLang="en-US" sz="1000" dirty="0" smtClean="0">
                <a:solidFill>
                  <a:srgbClr val="00506C"/>
                </a:solidFill>
              </a:rPr>
              <a:t>健康増進・食育の推進」に基づき、策定されています。</a:t>
            </a:r>
          </a:p>
        </p:txBody>
      </p:sp>
      <p:sp>
        <p:nvSpPr>
          <p:cNvPr id="36" name="Text Box 25"/>
          <p:cNvSpPr txBox="1">
            <a:spLocks noChangeArrowheads="1"/>
          </p:cNvSpPr>
          <p:nvPr/>
        </p:nvSpPr>
        <p:spPr bwMode="auto">
          <a:xfrm>
            <a:off x="2070927" y="1652409"/>
            <a:ext cx="271208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spcAft>
                <a:spcPts val="0"/>
              </a:spcAft>
            </a:pPr>
            <a:r>
              <a:rPr lang="ja-JP" sz="9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健康増進計画と食育推進計画の一体的推進</a:t>
            </a:r>
            <a:endParaRPr lang="ja-JP" sz="105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endParaRPr>
          </a:p>
        </p:txBody>
      </p:sp>
      <p:sp>
        <p:nvSpPr>
          <p:cNvPr id="37" name="Text Box 25"/>
          <p:cNvSpPr txBox="1">
            <a:spLocks noChangeArrowheads="1"/>
          </p:cNvSpPr>
          <p:nvPr/>
        </p:nvSpPr>
        <p:spPr bwMode="auto">
          <a:xfrm>
            <a:off x="910489" y="3933910"/>
            <a:ext cx="5029200" cy="34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200"/>
              </a:lnSpc>
              <a:spcAft>
                <a:spcPts val="0"/>
              </a:spcAft>
            </a:pPr>
            <a:r>
              <a:rPr lang="ja-JP" sz="9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ゆがわら</a:t>
            </a:r>
            <a:r>
              <a:rPr lang="en-US" sz="9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2011</a:t>
            </a:r>
            <a:r>
              <a:rPr lang="ja-JP" sz="9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プラン（湯河原町新総合計画）（後期基本計画）における</a:t>
            </a:r>
            <a:endParaRPr lang="ja-JP" sz="105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endParaRPr>
          </a:p>
          <a:p>
            <a:pPr algn="ctr">
              <a:lnSpc>
                <a:spcPts val="1200"/>
              </a:lnSpc>
              <a:spcAft>
                <a:spcPts val="0"/>
              </a:spcAft>
            </a:pPr>
            <a:r>
              <a:rPr lang="ja-JP" sz="9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「健康増進計画・食育推進計画」の位置づけ</a:t>
            </a:r>
            <a:endParaRPr lang="ja-JP" sz="105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endParaRPr>
          </a:p>
        </p:txBody>
      </p:sp>
      <p:pic>
        <p:nvPicPr>
          <p:cNvPr id="3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954" y="4311119"/>
            <a:ext cx="4953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10123995" y="9569450"/>
            <a:ext cx="333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spAutoFit/>
          </a:bodyP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900" dirty="0">
                <a:solidFill>
                  <a:srgbClr val="00A500"/>
                </a:solidFill>
              </a:rPr>
              <a:t>(7)</a:t>
            </a:r>
          </a:p>
        </p:txBody>
      </p:sp>
      <p:sp>
        <p:nvSpPr>
          <p:cNvPr id="17" name="Rectangle 20"/>
          <p:cNvSpPr>
            <a:spLocks noChangeArrowheads="1"/>
          </p:cNvSpPr>
          <p:nvPr/>
        </p:nvSpPr>
        <p:spPr bwMode="auto">
          <a:xfrm>
            <a:off x="7049007" y="285750"/>
            <a:ext cx="6480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spcAft>
                <a:spcPct val="25000"/>
              </a:spcAft>
            </a:pPr>
            <a:r>
              <a:rPr lang="ja-JP" altLang="en-US" sz="1400" dirty="0">
                <a:solidFill>
                  <a:srgbClr val="00506C"/>
                </a:solidFill>
                <a:latin typeface="HGP創英角ｺﾞｼｯｸUB" panose="020B0900000000000000" pitchFamily="50" charset="-128"/>
                <a:ea typeface="HGP創英角ｺﾞｼｯｸUB" panose="020B0900000000000000" pitchFamily="50" charset="-128"/>
              </a:rPr>
              <a:t>健康づくり・体力づくりに関連する既存事業</a:t>
            </a:r>
          </a:p>
          <a:p>
            <a:pPr>
              <a:spcBef>
                <a:spcPct val="25000"/>
              </a:spcBef>
            </a:pPr>
            <a:r>
              <a:rPr lang="ja-JP" altLang="en-US" sz="1000" dirty="0" smtClean="0">
                <a:solidFill>
                  <a:srgbClr val="0070C0"/>
                </a:solidFill>
              </a:rPr>
              <a:t>湯河原町で</a:t>
            </a:r>
            <a:r>
              <a:rPr lang="ja-JP" altLang="en-US" sz="1000" dirty="0">
                <a:solidFill>
                  <a:srgbClr val="0070C0"/>
                </a:solidFill>
              </a:rPr>
              <a:t>既に行っている健康づくり関連事業</a:t>
            </a:r>
            <a:r>
              <a:rPr lang="ja-JP" altLang="en-US" sz="1000" dirty="0" smtClean="0">
                <a:solidFill>
                  <a:srgbClr val="0070C0"/>
                </a:solidFill>
              </a:rPr>
              <a:t>は、全部で</a:t>
            </a:r>
            <a:r>
              <a:rPr lang="en-US" altLang="ja-JP" sz="1000" dirty="0" smtClean="0">
                <a:solidFill>
                  <a:srgbClr val="0070C0"/>
                </a:solidFill>
              </a:rPr>
              <a:t>68</a:t>
            </a:r>
            <a:r>
              <a:rPr lang="ja-JP" altLang="en-US" sz="1000" dirty="0" smtClean="0">
                <a:solidFill>
                  <a:srgbClr val="0070C0"/>
                </a:solidFill>
              </a:rPr>
              <a:t>事業</a:t>
            </a:r>
            <a:r>
              <a:rPr lang="ja-JP" altLang="en-US" sz="1000" dirty="0">
                <a:solidFill>
                  <a:srgbClr val="0070C0"/>
                </a:solidFill>
              </a:rPr>
              <a:t>あります。自分に合ったものを探して</a:t>
            </a:r>
            <a:r>
              <a:rPr lang="ja-JP" altLang="en-US" sz="1000" dirty="0" smtClean="0">
                <a:solidFill>
                  <a:srgbClr val="0070C0"/>
                </a:solidFill>
              </a:rPr>
              <a:t>、奮ってご参加</a:t>
            </a:r>
            <a:r>
              <a:rPr lang="ja-JP" altLang="en-US" sz="1000" dirty="0">
                <a:solidFill>
                  <a:srgbClr val="0070C0"/>
                </a:solidFill>
              </a:rPr>
              <a:t>ください</a:t>
            </a:r>
            <a:r>
              <a:rPr lang="ja-JP" altLang="en-US" sz="1000" dirty="0" smtClean="0">
                <a:solidFill>
                  <a:srgbClr val="0070C0"/>
                </a:solidFill>
              </a:rPr>
              <a:t>。</a:t>
            </a:r>
            <a:endParaRPr lang="ja-JP" altLang="en-US" sz="1000" dirty="0">
              <a:solidFill>
                <a:srgbClr val="0070C0"/>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2720013775"/>
              </p:ext>
            </p:extLst>
          </p:nvPr>
        </p:nvGraphicFramePr>
        <p:xfrm>
          <a:off x="10318335" y="987425"/>
          <a:ext cx="3251615" cy="8390951"/>
        </p:xfrm>
        <a:graphic>
          <a:graphicData uri="http://schemas.openxmlformats.org/drawingml/2006/table">
            <a:tbl>
              <a:tblPr firstRow="1" firstCol="1" bandRow="1">
                <a:tableStyleId>{5C22544A-7EE6-4342-B048-85BDC9FD1C3A}</a:tableStyleId>
              </a:tblPr>
              <a:tblGrid>
                <a:gridCol w="172889"/>
                <a:gridCol w="720080"/>
                <a:gridCol w="144016"/>
                <a:gridCol w="216024"/>
                <a:gridCol w="216024"/>
                <a:gridCol w="144016"/>
                <a:gridCol w="1224136"/>
                <a:gridCol w="414430"/>
              </a:tblGrid>
              <a:tr h="142875">
                <a:tc rowSpan="2">
                  <a:txBody>
                    <a:bodyPr/>
                    <a:lstStyle/>
                    <a:p>
                      <a:pPr algn="just">
                        <a:lnSpc>
                          <a:spcPct val="85000"/>
                        </a:lnSpc>
                        <a:spcAft>
                          <a:spcPts val="0"/>
                        </a:spcAft>
                      </a:pPr>
                      <a:r>
                        <a:rPr lang="en-US" sz="800" kern="100" dirty="0">
                          <a:solidFill>
                            <a:schemeClr val="bg1"/>
                          </a:solidFill>
                          <a:effectLst/>
                          <a:latin typeface="HGP創英角ｺﾞｼｯｸUB" panose="020B0900000000000000" pitchFamily="50" charset="-128"/>
                          <a:ea typeface="HGP創英角ｺﾞｼｯｸUB" panose="020B0900000000000000" pitchFamily="50" charset="-128"/>
                        </a:rPr>
                        <a:t>No</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12700" cap="flat" cmpd="sng" algn="ctr">
                      <a:solidFill>
                        <a:srgbClr val="0070C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rowSpan="2">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事業名</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gridSpan="4">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ライフステージ</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事業内容</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rowSpan="2">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担当部署</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r>
              <a:tr h="544054">
                <a:tc vMerge="1">
                  <a:txBody>
                    <a:bodyPr/>
                    <a:lstStyle/>
                    <a:p>
                      <a:endParaRPr kumimoji="1" lang="ja-JP" altLang="en-US"/>
                    </a:p>
                  </a:txBody>
                  <a:tcPr/>
                </a:tc>
                <a:tc vMerge="1">
                  <a:txBody>
                    <a:bodyPr/>
                    <a:lstStyle/>
                    <a:p>
                      <a:endParaRPr kumimoji="1" lang="ja-JP" altLang="en-US"/>
                    </a:p>
                  </a:txBody>
                  <a:tcPr/>
                </a:tc>
                <a:tc>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乳幼</a:t>
                      </a:r>
                    </a:p>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児期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a:txBody>
                    <a:bodyPr/>
                    <a:lstStyle/>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学童期・</a:t>
                      </a:r>
                    </a:p>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思春期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vert="eaVert"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a:txBody>
                    <a:bodyPr/>
                    <a:lstStyle/>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青年期・</a:t>
                      </a:r>
                    </a:p>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壮年期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vert="eaVert"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高齢</a:t>
                      </a:r>
                    </a:p>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0">
                <a:tc>
                  <a:txBody>
                    <a:bodyPr/>
                    <a:lstStyle/>
                    <a:p>
                      <a:pPr algn="ctr">
                        <a:lnSpc>
                          <a:spcPct val="85000"/>
                        </a:lnSpc>
                        <a:spcAft>
                          <a:spcPts val="0"/>
                        </a:spcAft>
                      </a:pPr>
                      <a:r>
                        <a:rPr lang="en-US" sz="800" b="0" kern="100" dirty="0">
                          <a:solidFill>
                            <a:srgbClr val="00506C"/>
                          </a:solidFill>
                          <a:effectLst/>
                          <a:latin typeface="+mn-lt"/>
                          <a:ea typeface="+mn-ea"/>
                        </a:rPr>
                        <a:t>38</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あゆみの会</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a:solidFill>
                            <a:srgbClr val="00506C"/>
                          </a:solidFill>
                          <a:effectLst/>
                          <a:latin typeface="+mn-ea"/>
                          <a:ea typeface="+mn-ea"/>
                        </a:rPr>
                        <a:t>子ども同士のふれあいや親の情報交換の場、言語聴覚士と指導員が指導、助言</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福祉課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31215">
                <a:tc>
                  <a:txBody>
                    <a:bodyPr/>
                    <a:lstStyle/>
                    <a:p>
                      <a:pPr algn="ctr">
                        <a:lnSpc>
                          <a:spcPct val="85000"/>
                        </a:lnSpc>
                        <a:spcAft>
                          <a:spcPts val="0"/>
                        </a:spcAft>
                      </a:pPr>
                      <a:r>
                        <a:rPr lang="en-US" sz="800" b="0" kern="100" dirty="0">
                          <a:solidFill>
                            <a:srgbClr val="00506C"/>
                          </a:solidFill>
                          <a:effectLst/>
                          <a:latin typeface="+mn-lt"/>
                          <a:ea typeface="+mn-ea"/>
                        </a:rPr>
                        <a:t>39</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親と子</a:t>
                      </a:r>
                      <a:r>
                        <a:rPr lang="ja-JP" sz="800" kern="100" dirty="0" smtClean="0">
                          <a:solidFill>
                            <a:srgbClr val="00506C"/>
                          </a:solidFill>
                          <a:effectLst/>
                          <a:latin typeface="+mn-ea"/>
                          <a:ea typeface="+mn-ea"/>
                        </a:rPr>
                        <a:t>の</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料理</a:t>
                      </a:r>
                      <a:r>
                        <a:rPr lang="ja-JP" sz="800" kern="100" dirty="0">
                          <a:solidFill>
                            <a:srgbClr val="00506C"/>
                          </a:solidFill>
                          <a:effectLst/>
                          <a:latin typeface="+mn-ea"/>
                          <a:ea typeface="+mn-ea"/>
                        </a:rPr>
                        <a:t>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小学生の親子で調理実習</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smtClean="0">
                          <a:solidFill>
                            <a:srgbClr val="00506C"/>
                          </a:solidFill>
                          <a:effectLst/>
                          <a:latin typeface="+mn-ea"/>
                          <a:ea typeface="+mn-ea"/>
                        </a:rPr>
                        <a:t>食生活</a:t>
                      </a:r>
                      <a:endParaRPr lang="en-US" altLang="ja-JP" sz="600" kern="100" dirty="0" smtClean="0">
                        <a:solidFill>
                          <a:srgbClr val="00506C"/>
                        </a:solidFill>
                        <a:effectLst/>
                        <a:latin typeface="+mn-ea"/>
                        <a:ea typeface="+mn-ea"/>
                      </a:endParaRPr>
                    </a:p>
                    <a:p>
                      <a:pPr algn="just">
                        <a:lnSpc>
                          <a:spcPct val="85000"/>
                        </a:lnSpc>
                        <a:spcAft>
                          <a:spcPts val="0"/>
                        </a:spcAft>
                      </a:pPr>
                      <a:r>
                        <a:rPr lang="ja-JP" sz="600" kern="100" dirty="0" smtClean="0">
                          <a:solidFill>
                            <a:srgbClr val="00506C"/>
                          </a:solidFill>
                          <a:effectLst/>
                          <a:latin typeface="+mn-ea"/>
                          <a:ea typeface="+mn-ea"/>
                        </a:rPr>
                        <a:t>改善推進</a:t>
                      </a:r>
                      <a:endParaRPr lang="en-US" altLang="ja-JP" sz="600" kern="100" dirty="0" smtClean="0">
                        <a:solidFill>
                          <a:srgbClr val="00506C"/>
                        </a:solidFill>
                        <a:effectLst/>
                        <a:latin typeface="+mn-ea"/>
                        <a:ea typeface="+mn-ea"/>
                      </a:endParaRPr>
                    </a:p>
                    <a:p>
                      <a:pPr algn="just">
                        <a:lnSpc>
                          <a:spcPct val="85000"/>
                        </a:lnSpc>
                        <a:spcAft>
                          <a:spcPts val="0"/>
                        </a:spcAft>
                      </a:pPr>
                      <a:r>
                        <a:rPr lang="ja-JP" sz="600" kern="100" dirty="0" smtClean="0">
                          <a:solidFill>
                            <a:srgbClr val="00506C"/>
                          </a:solidFill>
                          <a:effectLst/>
                          <a:latin typeface="+mn-ea"/>
                          <a:ea typeface="+mn-ea"/>
                        </a:rPr>
                        <a:t>団体</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40</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男の料理教室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男性対象の料理教室</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600" kern="100" dirty="0" smtClean="0">
                          <a:solidFill>
                            <a:srgbClr val="00506C"/>
                          </a:solidFill>
                          <a:effectLst/>
                          <a:latin typeface="+mn-ea"/>
                          <a:ea typeface="+mn-ea"/>
                        </a:rPr>
                        <a:t>食生活</a:t>
                      </a:r>
                      <a:endParaRPr lang="en-US" altLang="ja-JP" sz="600" kern="100" dirty="0" smtClean="0">
                        <a:solidFill>
                          <a:srgbClr val="00506C"/>
                        </a:solidFill>
                        <a:effectLst/>
                        <a:latin typeface="+mn-ea"/>
                        <a:ea typeface="+mn-ea"/>
                      </a:endParaRPr>
                    </a:p>
                    <a:p>
                      <a:pPr algn="just">
                        <a:lnSpc>
                          <a:spcPct val="85000"/>
                        </a:lnSpc>
                        <a:spcAft>
                          <a:spcPts val="0"/>
                        </a:spcAft>
                      </a:pPr>
                      <a:r>
                        <a:rPr lang="ja-JP" altLang="ja-JP" sz="600" kern="100" dirty="0" smtClean="0">
                          <a:solidFill>
                            <a:srgbClr val="00506C"/>
                          </a:solidFill>
                          <a:effectLst/>
                          <a:latin typeface="+mn-ea"/>
                          <a:ea typeface="+mn-ea"/>
                        </a:rPr>
                        <a:t>改善推進</a:t>
                      </a:r>
                      <a:endParaRPr lang="en-US" altLang="ja-JP" sz="600" kern="100" dirty="0" smtClean="0">
                        <a:solidFill>
                          <a:srgbClr val="00506C"/>
                        </a:solidFill>
                        <a:effectLst/>
                        <a:latin typeface="+mn-ea"/>
                        <a:ea typeface="+mn-ea"/>
                      </a:endParaRPr>
                    </a:p>
                    <a:p>
                      <a:pPr algn="just">
                        <a:lnSpc>
                          <a:spcPct val="85000"/>
                        </a:lnSpc>
                        <a:spcAft>
                          <a:spcPts val="0"/>
                        </a:spcAft>
                      </a:pPr>
                      <a:r>
                        <a:rPr lang="ja-JP" altLang="ja-JP" sz="600" kern="100" dirty="0" smtClean="0">
                          <a:solidFill>
                            <a:srgbClr val="00506C"/>
                          </a:solidFill>
                          <a:effectLst/>
                          <a:latin typeface="+mn-ea"/>
                          <a:ea typeface="+mn-ea"/>
                        </a:rPr>
                        <a:t>団体</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39975">
                <a:tc>
                  <a:txBody>
                    <a:bodyPr/>
                    <a:lstStyle/>
                    <a:p>
                      <a:pPr algn="ctr">
                        <a:lnSpc>
                          <a:spcPct val="85000"/>
                        </a:lnSpc>
                        <a:spcAft>
                          <a:spcPts val="0"/>
                        </a:spcAft>
                      </a:pPr>
                      <a:r>
                        <a:rPr lang="en-US" sz="800" b="0" kern="100">
                          <a:solidFill>
                            <a:srgbClr val="00506C"/>
                          </a:solidFill>
                          <a:effectLst/>
                          <a:latin typeface="+mn-lt"/>
                          <a:ea typeface="+mn-ea"/>
                        </a:rPr>
                        <a:t>41</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介護予防普及啓発事業</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認知症の早期発見・治療等の啓発のための講義と劇を</a:t>
                      </a:r>
                      <a:r>
                        <a:rPr lang="ja-JP" sz="700" kern="100" dirty="0" smtClean="0">
                          <a:solidFill>
                            <a:srgbClr val="00506C"/>
                          </a:solidFill>
                          <a:effectLst/>
                          <a:latin typeface="+mn-ea"/>
                          <a:ea typeface="+mn-ea"/>
                        </a:rPr>
                        <a:t>老人</a:t>
                      </a:r>
                      <a:endParaRPr lang="en-US" altLang="ja-JP" sz="700" kern="100" dirty="0" smtClean="0">
                        <a:solidFill>
                          <a:srgbClr val="00506C"/>
                        </a:solidFill>
                        <a:effectLst/>
                        <a:latin typeface="+mn-ea"/>
                        <a:ea typeface="+mn-ea"/>
                      </a:endParaRPr>
                    </a:p>
                    <a:p>
                      <a:pPr algn="just">
                        <a:lnSpc>
                          <a:spcPct val="85000"/>
                        </a:lnSpc>
                        <a:spcAft>
                          <a:spcPts val="0"/>
                        </a:spcAft>
                      </a:pPr>
                      <a:r>
                        <a:rPr lang="ja-JP" sz="700" kern="100" dirty="0" smtClean="0">
                          <a:solidFill>
                            <a:srgbClr val="00506C"/>
                          </a:solidFill>
                          <a:effectLst/>
                          <a:latin typeface="+mn-ea"/>
                          <a:ea typeface="+mn-ea"/>
                        </a:rPr>
                        <a:t>クラブ</a:t>
                      </a:r>
                      <a:r>
                        <a:rPr lang="ja-JP" sz="700" kern="100" dirty="0">
                          <a:solidFill>
                            <a:srgbClr val="00506C"/>
                          </a:solidFill>
                          <a:effectLst/>
                          <a:latin typeface="+mn-ea"/>
                          <a:ea typeface="+mn-ea"/>
                        </a:rPr>
                        <a:t>等で実施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42</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介護</a:t>
                      </a:r>
                      <a:r>
                        <a:rPr lang="ja-JP" sz="800" kern="100" dirty="0" smtClean="0">
                          <a:solidFill>
                            <a:srgbClr val="00506C"/>
                          </a:solidFill>
                          <a:effectLst/>
                          <a:latin typeface="+mn-ea"/>
                          <a:ea typeface="+mn-ea"/>
                        </a:rPr>
                        <a:t>予防</a:t>
                      </a:r>
                      <a:r>
                        <a:rPr lang="ja-JP" altLang="en-US" sz="800" kern="100" dirty="0" smtClean="0">
                          <a:solidFill>
                            <a:srgbClr val="00506C"/>
                          </a:solidFill>
                          <a:effectLst/>
                          <a:latin typeface="+mn-ea"/>
                          <a:ea typeface="+mn-ea"/>
                        </a:rPr>
                        <a:t>ｻﾎﾟｰﾀｰ</a:t>
                      </a:r>
                      <a:r>
                        <a:rPr lang="ja-JP" sz="800" kern="100" dirty="0" smtClean="0">
                          <a:solidFill>
                            <a:srgbClr val="00506C"/>
                          </a:solidFill>
                          <a:effectLst/>
                          <a:latin typeface="+mn-ea"/>
                          <a:ea typeface="+mn-ea"/>
                        </a:rPr>
                        <a:t>養成</a:t>
                      </a:r>
                      <a:r>
                        <a:rPr lang="ja-JP" sz="800" kern="100" dirty="0">
                          <a:solidFill>
                            <a:srgbClr val="00506C"/>
                          </a:solidFill>
                          <a:effectLst/>
                          <a:latin typeface="+mn-ea"/>
                          <a:ea typeface="+mn-ea"/>
                        </a:rPr>
                        <a:t>講座</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08E00"/>
                          </a:solidFill>
                          <a:effectLst/>
                          <a:latin typeface="+mn-ea"/>
                          <a:ea typeface="+mn-ea"/>
                        </a:rPr>
                        <a:t>●</a:t>
                      </a:r>
                      <a:endParaRPr lang="ja-JP" sz="900" kern="100" dirty="0">
                        <a:solidFill>
                          <a:srgbClr val="C08E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介護予防のために高齢者のサポートをするボランティアを養成</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8735">
                <a:tc>
                  <a:txBody>
                    <a:bodyPr/>
                    <a:lstStyle/>
                    <a:p>
                      <a:pPr algn="ctr">
                        <a:lnSpc>
                          <a:spcPct val="85000"/>
                        </a:lnSpc>
                        <a:spcAft>
                          <a:spcPts val="0"/>
                        </a:spcAft>
                      </a:pPr>
                      <a:r>
                        <a:rPr lang="en-US" sz="800" b="0" kern="100">
                          <a:solidFill>
                            <a:srgbClr val="00506C"/>
                          </a:solidFill>
                          <a:effectLst/>
                          <a:latin typeface="+mn-lt"/>
                          <a:ea typeface="+mn-ea"/>
                        </a:rPr>
                        <a:t>43</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ふれあい</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smtClean="0">
                          <a:solidFill>
                            <a:srgbClr val="00506C"/>
                          </a:solidFill>
                          <a:effectLst/>
                          <a:latin typeface="+mn-ea"/>
                          <a:ea typeface="+mn-ea"/>
                        </a:rPr>
                        <a:t>　　　</a:t>
                      </a:r>
                      <a:r>
                        <a:rPr lang="ja-JP" sz="800" kern="100" smtClean="0">
                          <a:solidFill>
                            <a:srgbClr val="00506C"/>
                          </a:solidFill>
                          <a:effectLst/>
                          <a:latin typeface="+mn-ea"/>
                          <a:ea typeface="+mn-ea"/>
                        </a:rPr>
                        <a:t>料理</a:t>
                      </a:r>
                      <a:r>
                        <a:rPr lang="ja-JP" sz="800" kern="100">
                          <a:solidFill>
                            <a:srgbClr val="00506C"/>
                          </a:solidFill>
                          <a:effectLst/>
                          <a:latin typeface="+mn-ea"/>
                          <a:ea typeface="+mn-ea"/>
                        </a:rPr>
                        <a:t>教室</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栄養についての正しい知識をもってもらうため、講義と調理実習の教室の実施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44</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グループリビングほのぼの</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「城堀会館」で、自宅の居間でくつろぐような雰囲気の中で一日を楽しく過ごす「通い」の実施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57495">
                <a:tc>
                  <a:txBody>
                    <a:bodyPr/>
                    <a:lstStyle/>
                    <a:p>
                      <a:pPr algn="ctr">
                        <a:lnSpc>
                          <a:spcPct val="85000"/>
                        </a:lnSpc>
                        <a:spcAft>
                          <a:spcPts val="0"/>
                        </a:spcAft>
                      </a:pPr>
                      <a:r>
                        <a:rPr lang="en-US" sz="800" b="0" kern="100">
                          <a:solidFill>
                            <a:srgbClr val="00506C"/>
                          </a:solidFill>
                          <a:effectLst/>
                          <a:latin typeface="+mn-lt"/>
                          <a:ea typeface="+mn-ea"/>
                        </a:rPr>
                        <a:t>45</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布ぞうり教室</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地域会館において、生きがい・仲間づくりを目的に、布</a:t>
                      </a:r>
                      <a:r>
                        <a:rPr lang="ja-JP" sz="700" kern="100" dirty="0" err="1">
                          <a:solidFill>
                            <a:srgbClr val="00506C"/>
                          </a:solidFill>
                          <a:effectLst/>
                          <a:latin typeface="+mn-ea"/>
                          <a:ea typeface="+mn-ea"/>
                        </a:rPr>
                        <a:t>ぞ</a:t>
                      </a:r>
                      <a:r>
                        <a:rPr lang="ja-JP" sz="700" kern="100" dirty="0">
                          <a:solidFill>
                            <a:srgbClr val="00506C"/>
                          </a:solidFill>
                          <a:effectLst/>
                          <a:latin typeface="+mn-ea"/>
                          <a:ea typeface="+mn-ea"/>
                        </a:rPr>
                        <a:t>うり等の手芸を中心とした教室の開催</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25871">
                <a:tc>
                  <a:txBody>
                    <a:bodyPr/>
                    <a:lstStyle/>
                    <a:p>
                      <a:pPr algn="ctr">
                        <a:lnSpc>
                          <a:spcPct val="85000"/>
                        </a:lnSpc>
                        <a:spcAft>
                          <a:spcPts val="0"/>
                        </a:spcAft>
                      </a:pPr>
                      <a:r>
                        <a:rPr lang="en-US" sz="800" b="0" kern="100">
                          <a:solidFill>
                            <a:srgbClr val="00506C"/>
                          </a:solidFill>
                          <a:effectLst/>
                          <a:latin typeface="+mn-lt"/>
                          <a:ea typeface="+mn-ea"/>
                        </a:rPr>
                        <a:t>46</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公園体操</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「桜木公園」で生活習慣病</a:t>
                      </a:r>
                      <a:r>
                        <a:rPr lang="ja-JP" sz="700" kern="100" dirty="0" smtClean="0">
                          <a:solidFill>
                            <a:srgbClr val="00506C"/>
                          </a:solidFill>
                          <a:effectLst/>
                          <a:latin typeface="+mn-ea"/>
                          <a:ea typeface="+mn-ea"/>
                        </a:rPr>
                        <a:t>、</a:t>
                      </a:r>
                      <a:endParaRPr lang="en-US" altLang="ja-JP" sz="700" kern="100" dirty="0" smtClean="0">
                        <a:solidFill>
                          <a:srgbClr val="00506C"/>
                        </a:solidFill>
                        <a:effectLst/>
                        <a:latin typeface="+mn-ea"/>
                        <a:ea typeface="+mn-ea"/>
                      </a:endParaRPr>
                    </a:p>
                    <a:p>
                      <a:pPr algn="just">
                        <a:lnSpc>
                          <a:spcPct val="85000"/>
                        </a:lnSpc>
                        <a:spcAft>
                          <a:spcPts val="0"/>
                        </a:spcAft>
                      </a:pPr>
                      <a:r>
                        <a:rPr lang="ja-JP" sz="700" kern="100" dirty="0" smtClean="0">
                          <a:solidFill>
                            <a:srgbClr val="00506C"/>
                          </a:solidFill>
                          <a:effectLst/>
                          <a:latin typeface="+mn-ea"/>
                          <a:ea typeface="+mn-ea"/>
                        </a:rPr>
                        <a:t>転倒</a:t>
                      </a:r>
                      <a:r>
                        <a:rPr lang="ja-JP" sz="700" kern="100" dirty="0">
                          <a:solidFill>
                            <a:srgbClr val="00506C"/>
                          </a:solidFill>
                          <a:effectLst/>
                          <a:latin typeface="+mn-ea"/>
                          <a:ea typeface="+mn-ea"/>
                        </a:rPr>
                        <a:t>・骨折の予防を目的と</a:t>
                      </a:r>
                      <a:r>
                        <a:rPr lang="ja-JP" sz="700" kern="100" dirty="0" smtClean="0">
                          <a:solidFill>
                            <a:srgbClr val="00506C"/>
                          </a:solidFill>
                          <a:effectLst/>
                          <a:latin typeface="+mn-ea"/>
                          <a:ea typeface="+mn-ea"/>
                        </a:rPr>
                        <a:t>した</a:t>
                      </a:r>
                      <a:endParaRPr lang="en-US" altLang="ja-JP" sz="700" kern="100" dirty="0" smtClean="0">
                        <a:solidFill>
                          <a:srgbClr val="00506C"/>
                        </a:solidFill>
                        <a:effectLst/>
                        <a:latin typeface="+mn-ea"/>
                        <a:ea typeface="+mn-ea"/>
                      </a:endParaRPr>
                    </a:p>
                    <a:p>
                      <a:pPr algn="just">
                        <a:lnSpc>
                          <a:spcPct val="85000"/>
                        </a:lnSpc>
                        <a:spcAft>
                          <a:spcPts val="0"/>
                        </a:spcAft>
                      </a:pPr>
                      <a:r>
                        <a:rPr lang="ja-JP" sz="700" kern="100" dirty="0" smtClean="0">
                          <a:solidFill>
                            <a:srgbClr val="00506C"/>
                          </a:solidFill>
                          <a:effectLst/>
                          <a:latin typeface="+mn-ea"/>
                          <a:ea typeface="+mn-ea"/>
                        </a:rPr>
                        <a:t>公園</a:t>
                      </a:r>
                      <a:r>
                        <a:rPr lang="ja-JP" sz="700" kern="100" dirty="0">
                          <a:solidFill>
                            <a:srgbClr val="00506C"/>
                          </a:solidFill>
                          <a:effectLst/>
                          <a:latin typeface="+mn-ea"/>
                          <a:ea typeface="+mn-ea"/>
                        </a:rPr>
                        <a:t>体操</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47</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転倒予防教室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転倒による骨折を防ぐため</a:t>
                      </a:r>
                      <a:r>
                        <a:rPr lang="ja-JP" sz="700" kern="100" dirty="0" smtClean="0">
                          <a:solidFill>
                            <a:srgbClr val="00506C"/>
                          </a:solidFill>
                          <a:effectLst/>
                          <a:latin typeface="+mn-ea"/>
                          <a:ea typeface="+mn-ea"/>
                        </a:rPr>
                        <a:t>、</a:t>
                      </a:r>
                      <a:endParaRPr lang="en-US" altLang="ja-JP" sz="700" kern="100" dirty="0" smtClean="0">
                        <a:solidFill>
                          <a:srgbClr val="00506C"/>
                        </a:solidFill>
                        <a:effectLst/>
                        <a:latin typeface="+mn-ea"/>
                        <a:ea typeface="+mn-ea"/>
                      </a:endParaRPr>
                    </a:p>
                    <a:p>
                      <a:pPr algn="just">
                        <a:lnSpc>
                          <a:spcPct val="85000"/>
                        </a:lnSpc>
                        <a:spcAft>
                          <a:spcPts val="0"/>
                        </a:spcAft>
                      </a:pPr>
                      <a:r>
                        <a:rPr lang="ja-JP" sz="700" kern="100" dirty="0" smtClean="0">
                          <a:solidFill>
                            <a:srgbClr val="00506C"/>
                          </a:solidFill>
                          <a:effectLst/>
                          <a:latin typeface="+mn-ea"/>
                          <a:ea typeface="+mn-ea"/>
                        </a:rPr>
                        <a:t>足</a:t>
                      </a:r>
                      <a:r>
                        <a:rPr lang="ja-JP" sz="700" kern="100" dirty="0">
                          <a:solidFill>
                            <a:srgbClr val="00506C"/>
                          </a:solidFill>
                          <a:effectLst/>
                          <a:latin typeface="+mn-ea"/>
                          <a:ea typeface="+mn-ea"/>
                        </a:rPr>
                        <a:t>のバランス</a:t>
                      </a:r>
                      <a:r>
                        <a:rPr lang="ja-JP" sz="700" kern="100" dirty="0" smtClean="0">
                          <a:solidFill>
                            <a:srgbClr val="00506C"/>
                          </a:solidFill>
                          <a:effectLst/>
                          <a:latin typeface="+mn-ea"/>
                          <a:ea typeface="+mn-ea"/>
                        </a:rPr>
                        <a:t>等</a:t>
                      </a:r>
                      <a:r>
                        <a:rPr lang="ja-JP" altLang="en-US" sz="700" kern="100" dirty="0" smtClean="0">
                          <a:solidFill>
                            <a:srgbClr val="00506C"/>
                          </a:solidFill>
                          <a:effectLst/>
                          <a:latin typeface="+mn-ea"/>
                          <a:ea typeface="+mn-ea"/>
                        </a:rPr>
                        <a:t>の</a:t>
                      </a:r>
                      <a:r>
                        <a:rPr lang="ja-JP" sz="700" kern="100" dirty="0" smtClean="0">
                          <a:solidFill>
                            <a:srgbClr val="00506C"/>
                          </a:solidFill>
                          <a:effectLst/>
                          <a:latin typeface="+mn-ea"/>
                          <a:ea typeface="+mn-ea"/>
                        </a:rPr>
                        <a:t>教室</a:t>
                      </a:r>
                      <a:r>
                        <a:rPr lang="ja-JP" altLang="en-US" sz="700" kern="100" dirty="0" smtClean="0">
                          <a:solidFill>
                            <a:srgbClr val="00506C"/>
                          </a:solidFill>
                          <a:effectLst/>
                          <a:latin typeface="+mn-ea"/>
                          <a:ea typeface="+mn-ea"/>
                        </a:rPr>
                        <a:t>を</a:t>
                      </a:r>
                      <a:r>
                        <a:rPr lang="ja-JP" sz="700" kern="100" dirty="0" smtClean="0">
                          <a:solidFill>
                            <a:srgbClr val="00506C"/>
                          </a:solidFill>
                          <a:effectLst/>
                          <a:latin typeface="+mn-ea"/>
                          <a:ea typeface="+mn-ea"/>
                        </a:rPr>
                        <a:t>開催</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34631">
                <a:tc>
                  <a:txBody>
                    <a:bodyPr/>
                    <a:lstStyle/>
                    <a:p>
                      <a:pPr algn="ctr">
                        <a:lnSpc>
                          <a:spcPct val="85000"/>
                        </a:lnSpc>
                        <a:spcAft>
                          <a:spcPts val="0"/>
                        </a:spcAft>
                      </a:pPr>
                      <a:r>
                        <a:rPr lang="en-US" sz="800" b="0" kern="100">
                          <a:solidFill>
                            <a:srgbClr val="00506C"/>
                          </a:solidFill>
                          <a:effectLst/>
                          <a:latin typeface="+mn-lt"/>
                          <a:ea typeface="+mn-ea"/>
                        </a:rPr>
                        <a:t>48</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区会体操</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運動サポーターが中心となって、月</a:t>
                      </a:r>
                      <a:r>
                        <a:rPr lang="en-US" sz="700" kern="100" dirty="0">
                          <a:solidFill>
                            <a:srgbClr val="00506C"/>
                          </a:solidFill>
                          <a:effectLst/>
                          <a:latin typeface="+mn-ea"/>
                          <a:ea typeface="+mn-ea"/>
                        </a:rPr>
                        <a:t>1</a:t>
                      </a:r>
                      <a:r>
                        <a:rPr lang="ja-JP" sz="700" kern="100" dirty="0">
                          <a:solidFill>
                            <a:srgbClr val="00506C"/>
                          </a:solidFill>
                          <a:effectLst/>
                          <a:latin typeface="+mn-ea"/>
                          <a:ea typeface="+mn-ea"/>
                        </a:rPr>
                        <a:t>回程度転倒予防の体操</a:t>
                      </a:r>
                      <a:r>
                        <a:rPr lang="ja-JP" sz="700" kern="100" dirty="0" smtClean="0">
                          <a:solidFill>
                            <a:srgbClr val="00506C"/>
                          </a:solidFill>
                          <a:effectLst/>
                          <a:latin typeface="+mn-ea"/>
                          <a:ea typeface="+mn-ea"/>
                        </a:rPr>
                        <a:t>、</a:t>
                      </a:r>
                      <a:endParaRPr lang="en-US" altLang="ja-JP" sz="700" kern="100" dirty="0" smtClean="0">
                        <a:solidFill>
                          <a:srgbClr val="00506C"/>
                        </a:solidFill>
                        <a:effectLst/>
                        <a:latin typeface="+mn-ea"/>
                        <a:ea typeface="+mn-ea"/>
                      </a:endParaRPr>
                    </a:p>
                    <a:p>
                      <a:pPr algn="just">
                        <a:lnSpc>
                          <a:spcPct val="85000"/>
                        </a:lnSpc>
                        <a:spcAft>
                          <a:spcPts val="0"/>
                        </a:spcAft>
                      </a:pPr>
                      <a:r>
                        <a:rPr lang="ja-JP" sz="700" kern="100" dirty="0" smtClean="0">
                          <a:solidFill>
                            <a:srgbClr val="00506C"/>
                          </a:solidFill>
                          <a:effectLst/>
                          <a:latin typeface="+mn-ea"/>
                          <a:ea typeface="+mn-ea"/>
                        </a:rPr>
                        <a:t>口腔</a:t>
                      </a:r>
                      <a:r>
                        <a:rPr lang="ja-JP" sz="700" kern="100" dirty="0">
                          <a:solidFill>
                            <a:srgbClr val="00506C"/>
                          </a:solidFill>
                          <a:effectLst/>
                          <a:latin typeface="+mn-ea"/>
                          <a:ea typeface="+mn-ea"/>
                        </a:rPr>
                        <a:t>体操等を実施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49</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老人クラブ体操</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老人クラブ</a:t>
                      </a:r>
                      <a:r>
                        <a:rPr lang="en-US" sz="700" kern="100" dirty="0">
                          <a:solidFill>
                            <a:srgbClr val="00506C"/>
                          </a:solidFill>
                          <a:effectLst/>
                          <a:latin typeface="+mn-ea"/>
                          <a:ea typeface="+mn-ea"/>
                        </a:rPr>
                        <a:t>2</a:t>
                      </a:r>
                      <a:r>
                        <a:rPr lang="ja-JP" sz="700" kern="100" dirty="0">
                          <a:solidFill>
                            <a:srgbClr val="00506C"/>
                          </a:solidFill>
                          <a:effectLst/>
                          <a:latin typeface="+mn-ea"/>
                          <a:ea typeface="+mn-ea"/>
                        </a:rPr>
                        <a:t>か所を対象に、「貯筋体操」を実施。転ばないからだ作りを目指す。</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介護課</a:t>
                      </a:r>
                      <a:endParaRPr 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3928">
                <a:tc>
                  <a:txBody>
                    <a:bodyPr/>
                    <a:lstStyle/>
                    <a:p>
                      <a:pPr algn="ctr">
                        <a:lnSpc>
                          <a:spcPct val="85000"/>
                        </a:lnSpc>
                        <a:spcAft>
                          <a:spcPts val="0"/>
                        </a:spcAft>
                      </a:pPr>
                      <a:r>
                        <a:rPr lang="en-US" sz="800" b="0" kern="100">
                          <a:solidFill>
                            <a:srgbClr val="00506C"/>
                          </a:solidFill>
                          <a:effectLst/>
                          <a:latin typeface="+mn-lt"/>
                          <a:ea typeface="+mn-ea"/>
                        </a:rPr>
                        <a:t>50</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ツーデーマーチ</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ゴールを目指して歩く</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51</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グラウンド</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ゴ</a:t>
                      </a:r>
                      <a:r>
                        <a:rPr lang="ja-JP" sz="800" kern="100" dirty="0" smtClean="0">
                          <a:solidFill>
                            <a:srgbClr val="00506C"/>
                          </a:solidFill>
                          <a:effectLst/>
                          <a:latin typeface="+mn-ea"/>
                          <a:ea typeface="+mn-ea"/>
                        </a:rPr>
                        <a:t>ルフ</a:t>
                      </a:r>
                      <a:r>
                        <a:rPr lang="ja-JP" sz="800" kern="100" dirty="0">
                          <a:solidFill>
                            <a:srgbClr val="00506C"/>
                          </a:solidFill>
                          <a:effectLst/>
                          <a:latin typeface="+mn-ea"/>
                          <a:ea typeface="+mn-ea"/>
                        </a:rPr>
                        <a:t>大会</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スポーツの普及・振興</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52151">
                <a:tc>
                  <a:txBody>
                    <a:bodyPr/>
                    <a:lstStyle/>
                    <a:p>
                      <a:pPr algn="ctr">
                        <a:lnSpc>
                          <a:spcPct val="85000"/>
                        </a:lnSpc>
                        <a:spcAft>
                          <a:spcPts val="0"/>
                        </a:spcAft>
                      </a:pPr>
                      <a:r>
                        <a:rPr lang="en-US" sz="800" b="0" kern="100">
                          <a:solidFill>
                            <a:srgbClr val="00506C"/>
                          </a:solidFill>
                          <a:effectLst/>
                          <a:latin typeface="+mn-lt"/>
                          <a:ea typeface="+mn-ea"/>
                        </a:rPr>
                        <a:t>52</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町民レクリエーションの集い</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スポーツ大会</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53</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en-US" sz="800" kern="100" dirty="0" smtClean="0">
                          <a:solidFill>
                            <a:srgbClr val="00506C"/>
                          </a:solidFill>
                          <a:effectLst/>
                          <a:latin typeface="+mn-ea"/>
                          <a:ea typeface="+mn-ea"/>
                        </a:rPr>
                        <a:t>ｽﾎﾟｰﾂﾚｸﾘｴｰｼｮﾝ・ﾌｪｽﾃｨﾊﾞﾙ</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altLang="en-US" sz="700" kern="100" dirty="0" smtClean="0">
                          <a:solidFill>
                            <a:srgbClr val="00506C"/>
                          </a:solidFill>
                          <a:effectLst/>
                          <a:latin typeface="+mn-ea"/>
                          <a:ea typeface="+mn-ea"/>
                        </a:rPr>
                        <a:t>ｸﾞﾗｳﾝﾄﾞゴルフ</a:t>
                      </a:r>
                      <a:r>
                        <a:rPr lang="ja-JP" sz="700" kern="100" dirty="0" smtClean="0">
                          <a:solidFill>
                            <a:srgbClr val="00506C"/>
                          </a:solidFill>
                          <a:effectLst/>
                          <a:latin typeface="+mn-ea"/>
                          <a:ea typeface="+mn-ea"/>
                        </a:rPr>
                        <a:t>等</a:t>
                      </a:r>
                      <a:r>
                        <a:rPr lang="en-US" altLang="ja-JP" sz="700" kern="100" dirty="0" smtClean="0">
                          <a:solidFill>
                            <a:srgbClr val="00506C"/>
                          </a:solidFill>
                          <a:effectLst/>
                          <a:latin typeface="+mn-ea"/>
                          <a:ea typeface="+mn-ea"/>
                        </a:rPr>
                        <a:t>10</a:t>
                      </a:r>
                      <a:r>
                        <a:rPr lang="ja-JP" sz="700" kern="100" dirty="0" smtClean="0">
                          <a:solidFill>
                            <a:srgbClr val="00506C"/>
                          </a:solidFill>
                          <a:effectLst/>
                          <a:latin typeface="+mn-ea"/>
                          <a:ea typeface="+mn-ea"/>
                        </a:rPr>
                        <a:t>種類</a:t>
                      </a:r>
                      <a:r>
                        <a:rPr lang="ja-JP" sz="700" kern="100" dirty="0">
                          <a:solidFill>
                            <a:srgbClr val="00506C"/>
                          </a:solidFill>
                          <a:effectLst/>
                          <a:latin typeface="+mn-ea"/>
                          <a:ea typeface="+mn-ea"/>
                        </a:rPr>
                        <a:t>以上</a:t>
                      </a:r>
                      <a:r>
                        <a:rPr lang="ja-JP" sz="700" kern="100" dirty="0" smtClean="0">
                          <a:solidFill>
                            <a:srgbClr val="00506C"/>
                          </a:solidFill>
                          <a:effectLst/>
                          <a:latin typeface="+mn-ea"/>
                          <a:ea typeface="+mn-ea"/>
                        </a:rPr>
                        <a:t>の</a:t>
                      </a:r>
                      <a:r>
                        <a:rPr lang="ja-JP" altLang="en-US" sz="700" kern="100" dirty="0" smtClean="0">
                          <a:solidFill>
                            <a:srgbClr val="00506C"/>
                          </a:solidFill>
                          <a:effectLst/>
                          <a:latin typeface="+mn-ea"/>
                          <a:ea typeface="+mn-ea"/>
                        </a:rPr>
                        <a:t>ｽﾎﾟｰﾂで</a:t>
                      </a:r>
                      <a:r>
                        <a:rPr lang="ja-JP" sz="700" kern="100" dirty="0" smtClean="0">
                          <a:solidFill>
                            <a:srgbClr val="00506C"/>
                          </a:solidFill>
                          <a:effectLst/>
                          <a:latin typeface="+mn-ea"/>
                          <a:ea typeface="+mn-ea"/>
                        </a:rPr>
                        <a:t>心身</a:t>
                      </a:r>
                      <a:r>
                        <a:rPr lang="ja-JP" sz="700" kern="100" dirty="0">
                          <a:solidFill>
                            <a:srgbClr val="00506C"/>
                          </a:solidFill>
                          <a:effectLst/>
                          <a:latin typeface="+mn-ea"/>
                          <a:ea typeface="+mn-ea"/>
                        </a:rPr>
                        <a:t>の健全化を図る</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60911">
                <a:tc>
                  <a:txBody>
                    <a:bodyPr/>
                    <a:lstStyle/>
                    <a:p>
                      <a:pPr algn="ctr">
                        <a:lnSpc>
                          <a:spcPct val="85000"/>
                        </a:lnSpc>
                        <a:spcAft>
                          <a:spcPts val="0"/>
                        </a:spcAft>
                      </a:pPr>
                      <a:r>
                        <a:rPr lang="en-US" sz="800" b="0" kern="100">
                          <a:solidFill>
                            <a:srgbClr val="00506C"/>
                          </a:solidFill>
                          <a:effectLst/>
                          <a:latin typeface="+mn-lt"/>
                          <a:ea typeface="+mn-ea"/>
                        </a:rPr>
                        <a:t>54</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ファミリーバドミントン教室</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小学校</a:t>
                      </a:r>
                      <a:r>
                        <a:rPr lang="en-US" sz="700" kern="100">
                          <a:solidFill>
                            <a:srgbClr val="00506C"/>
                          </a:solidFill>
                          <a:effectLst/>
                          <a:latin typeface="+mn-ea"/>
                          <a:ea typeface="+mn-ea"/>
                        </a:rPr>
                        <a:t>5</a:t>
                      </a:r>
                      <a:r>
                        <a:rPr lang="ja-JP" sz="700" kern="100">
                          <a:solidFill>
                            <a:srgbClr val="00506C"/>
                          </a:solidFill>
                          <a:effectLst/>
                          <a:latin typeface="+mn-ea"/>
                          <a:ea typeface="+mn-ea"/>
                        </a:rPr>
                        <a:t>年生以上を対象にしたニュースポーツの普及</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29287">
                <a:tc>
                  <a:txBody>
                    <a:bodyPr/>
                    <a:lstStyle/>
                    <a:p>
                      <a:pPr algn="ctr">
                        <a:lnSpc>
                          <a:spcPct val="85000"/>
                        </a:lnSpc>
                        <a:spcAft>
                          <a:spcPts val="0"/>
                        </a:spcAft>
                      </a:pPr>
                      <a:r>
                        <a:rPr lang="en-US" sz="800" b="0" kern="100" dirty="0">
                          <a:solidFill>
                            <a:srgbClr val="00506C"/>
                          </a:solidFill>
                          <a:effectLst/>
                          <a:latin typeface="+mn-lt"/>
                          <a:ea typeface="+mn-ea"/>
                        </a:rPr>
                        <a:t>55</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町民バレーボール大会</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体力の向上と親睦を図る</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56</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ママさんバレーボール大会</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心身のリフレッシュ、体力</a:t>
                      </a:r>
                      <a:r>
                        <a:rPr lang="ja-JP" sz="700" kern="100" dirty="0" smtClean="0">
                          <a:solidFill>
                            <a:srgbClr val="00506C"/>
                          </a:solidFill>
                          <a:effectLst/>
                          <a:latin typeface="+mn-ea"/>
                          <a:ea typeface="+mn-ea"/>
                        </a:rPr>
                        <a:t>の</a:t>
                      </a:r>
                      <a:endParaRPr lang="en-US" altLang="ja-JP" sz="700" kern="100" dirty="0" smtClean="0">
                        <a:solidFill>
                          <a:srgbClr val="00506C"/>
                        </a:solidFill>
                        <a:effectLst/>
                        <a:latin typeface="+mn-ea"/>
                        <a:ea typeface="+mn-ea"/>
                      </a:endParaRPr>
                    </a:p>
                    <a:p>
                      <a:pPr algn="just">
                        <a:lnSpc>
                          <a:spcPct val="85000"/>
                        </a:lnSpc>
                        <a:spcAft>
                          <a:spcPts val="0"/>
                        </a:spcAft>
                      </a:pPr>
                      <a:r>
                        <a:rPr lang="ja-JP" sz="700" kern="100" dirty="0" smtClean="0">
                          <a:solidFill>
                            <a:srgbClr val="00506C"/>
                          </a:solidFill>
                          <a:effectLst/>
                          <a:latin typeface="+mn-ea"/>
                          <a:ea typeface="+mn-ea"/>
                        </a:rPr>
                        <a:t>向上</a:t>
                      </a:r>
                      <a:r>
                        <a:rPr lang="ja-JP" sz="700" kern="100" dirty="0">
                          <a:solidFill>
                            <a:srgbClr val="00506C"/>
                          </a:solidFill>
                          <a:effectLst/>
                          <a:latin typeface="+mn-ea"/>
                          <a:ea typeface="+mn-ea"/>
                        </a:rPr>
                        <a:t>を図る</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38047">
                <a:tc>
                  <a:txBody>
                    <a:bodyPr/>
                    <a:lstStyle/>
                    <a:p>
                      <a:pPr algn="ctr">
                        <a:lnSpc>
                          <a:spcPct val="85000"/>
                        </a:lnSpc>
                        <a:spcAft>
                          <a:spcPts val="0"/>
                        </a:spcAft>
                      </a:pPr>
                      <a:r>
                        <a:rPr lang="en-US" sz="800" b="0" kern="100">
                          <a:solidFill>
                            <a:srgbClr val="00506C"/>
                          </a:solidFill>
                          <a:effectLst/>
                          <a:latin typeface="+mn-lt"/>
                          <a:ea typeface="+mn-ea"/>
                        </a:rPr>
                        <a:t>57</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オレンジ</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マラソン</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en-US" sz="700" kern="100">
                          <a:solidFill>
                            <a:srgbClr val="00506C"/>
                          </a:solidFill>
                          <a:effectLst/>
                          <a:latin typeface="+mn-ea"/>
                          <a:ea typeface="+mn-ea"/>
                        </a:rPr>
                        <a:t>3km</a:t>
                      </a:r>
                      <a:r>
                        <a:rPr lang="ja-JP" sz="700" kern="100">
                          <a:solidFill>
                            <a:srgbClr val="00506C"/>
                          </a:solidFill>
                          <a:effectLst/>
                          <a:latin typeface="+mn-ea"/>
                          <a:ea typeface="+mn-ea"/>
                        </a:rPr>
                        <a:t>、</a:t>
                      </a:r>
                      <a:r>
                        <a:rPr lang="en-US" sz="700" kern="100">
                          <a:solidFill>
                            <a:srgbClr val="00506C"/>
                          </a:solidFill>
                          <a:effectLst/>
                          <a:latin typeface="+mn-ea"/>
                          <a:ea typeface="+mn-ea"/>
                        </a:rPr>
                        <a:t>5km</a:t>
                      </a:r>
                      <a:r>
                        <a:rPr lang="ja-JP" sz="700" kern="100">
                          <a:solidFill>
                            <a:srgbClr val="00506C"/>
                          </a:solidFill>
                          <a:effectLst/>
                          <a:latin typeface="+mn-ea"/>
                          <a:ea typeface="+mn-ea"/>
                        </a:rPr>
                        <a:t>、</a:t>
                      </a:r>
                      <a:r>
                        <a:rPr lang="en-US" sz="700" kern="100">
                          <a:solidFill>
                            <a:srgbClr val="00506C"/>
                          </a:solidFill>
                          <a:effectLst/>
                          <a:latin typeface="+mn-ea"/>
                          <a:ea typeface="+mn-ea"/>
                        </a:rPr>
                        <a:t>10km</a:t>
                      </a:r>
                      <a:r>
                        <a:rPr lang="ja-JP" sz="700" kern="100">
                          <a:solidFill>
                            <a:srgbClr val="00506C"/>
                          </a:solidFill>
                          <a:effectLst/>
                          <a:latin typeface="+mn-ea"/>
                          <a:ea typeface="+mn-ea"/>
                        </a:rPr>
                        <a:t>マラソン</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smtClean="0">
                          <a:solidFill>
                            <a:srgbClr val="00506C"/>
                          </a:solidFill>
                          <a:effectLst/>
                          <a:latin typeface="+mn-ea"/>
                          <a:ea typeface="+mn-ea"/>
                        </a:rPr>
                        <a:t>社会</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　</a:t>
                      </a:r>
                      <a:r>
                        <a:rPr lang="ja-JP" sz="700" kern="100" dirty="0" smtClean="0">
                          <a:solidFill>
                            <a:srgbClr val="00506C"/>
                          </a:solidFill>
                          <a:effectLst/>
                          <a:latin typeface="+mn-ea"/>
                          <a:ea typeface="+mn-ea"/>
                        </a:rPr>
                        <a:t>教育課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58</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湯河原町子連夏季キャンプ</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みんなで野外生活をおくり、集団生活を通して明るく健やかなこころを</a:t>
                      </a:r>
                      <a:r>
                        <a:rPr lang="ja-JP" sz="700" kern="100" dirty="0" smtClean="0">
                          <a:solidFill>
                            <a:srgbClr val="00506C"/>
                          </a:solidFill>
                          <a:effectLst/>
                          <a:latin typeface="+mn-ea"/>
                          <a:ea typeface="+mn-ea"/>
                        </a:rPr>
                        <a:t>養うキャンプ</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a:t>
                      </a:r>
                      <a:r>
                        <a:rPr lang="ja-JP" sz="600" kern="100" dirty="0" smtClean="0">
                          <a:solidFill>
                            <a:srgbClr val="00506C"/>
                          </a:solidFill>
                          <a:effectLst/>
                          <a:latin typeface="+mn-ea"/>
                          <a:ea typeface="+mn-ea"/>
                        </a:rPr>
                        <a:t>教育課</a:t>
                      </a:r>
                      <a:r>
                        <a:rPr lang="ja-JP" sz="500" kern="100" dirty="0" smtClean="0">
                          <a:solidFill>
                            <a:srgbClr val="00506C"/>
                          </a:solidFill>
                          <a:effectLst/>
                          <a:latin typeface="+mn-ea"/>
                          <a:ea typeface="+mn-ea"/>
                        </a:rPr>
                        <a:t>（</a:t>
                      </a:r>
                      <a:r>
                        <a:rPr lang="ja-JP" sz="500" kern="100" dirty="0">
                          <a:solidFill>
                            <a:srgbClr val="00506C"/>
                          </a:solidFill>
                          <a:effectLst/>
                          <a:latin typeface="+mn-ea"/>
                          <a:ea typeface="+mn-ea"/>
                        </a:rPr>
                        <a:t>主催：湯河原町子ども育成団体連絡協議会）</a:t>
                      </a:r>
                      <a:endParaRPr lang="ja-JP" sz="5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6807">
                <a:tc>
                  <a:txBody>
                    <a:bodyPr/>
                    <a:lstStyle/>
                    <a:p>
                      <a:pPr algn="ctr">
                        <a:lnSpc>
                          <a:spcPct val="85000"/>
                        </a:lnSpc>
                        <a:spcAft>
                          <a:spcPts val="0"/>
                        </a:spcAft>
                      </a:pPr>
                      <a:r>
                        <a:rPr lang="en-US" sz="800" b="0" kern="100">
                          <a:solidFill>
                            <a:srgbClr val="00506C"/>
                          </a:solidFill>
                          <a:effectLst/>
                          <a:latin typeface="+mn-lt"/>
                          <a:ea typeface="+mn-ea"/>
                        </a:rPr>
                        <a:t>59</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湯河原町子連スケート教室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アイススケートを通して、冬のスポーツに親しみながら、子どもたちの</a:t>
                      </a:r>
                      <a:r>
                        <a:rPr lang="ja-JP" sz="700" kern="100" dirty="0" smtClean="0">
                          <a:solidFill>
                            <a:srgbClr val="00506C"/>
                          </a:solidFill>
                          <a:effectLst/>
                          <a:latin typeface="+mn-ea"/>
                          <a:ea typeface="+mn-ea"/>
                        </a:rPr>
                        <a:t>体力</a:t>
                      </a:r>
                      <a:r>
                        <a:rPr lang="ja-JP" altLang="en-US" sz="700" kern="100" dirty="0" smtClean="0">
                          <a:solidFill>
                            <a:srgbClr val="00506C"/>
                          </a:solidFill>
                          <a:effectLst/>
                          <a:latin typeface="+mn-ea"/>
                          <a:ea typeface="+mn-ea"/>
                        </a:rPr>
                        <a:t>を</a:t>
                      </a:r>
                      <a:r>
                        <a:rPr lang="ja-JP" sz="700" kern="100" dirty="0" smtClean="0">
                          <a:solidFill>
                            <a:srgbClr val="00506C"/>
                          </a:solidFill>
                          <a:effectLst/>
                          <a:latin typeface="+mn-ea"/>
                          <a:ea typeface="+mn-ea"/>
                        </a:rPr>
                        <a:t>向上</a:t>
                      </a:r>
                      <a:r>
                        <a:rPr lang="ja-JP" altLang="en-US" sz="700" kern="100" dirty="0" smtClean="0">
                          <a:solidFill>
                            <a:srgbClr val="00506C"/>
                          </a:solidFill>
                          <a:effectLst/>
                          <a:latin typeface="+mn-ea"/>
                          <a:ea typeface="+mn-ea"/>
                        </a:rPr>
                        <a:t>する</a:t>
                      </a:r>
                      <a:r>
                        <a:rPr lang="ja-JP" sz="700" kern="100" dirty="0" smtClean="0">
                          <a:solidFill>
                            <a:srgbClr val="00506C"/>
                          </a:solidFill>
                          <a:effectLst/>
                          <a:latin typeface="+mn-ea"/>
                          <a:ea typeface="+mn-ea"/>
                        </a:rPr>
                        <a:t>教室</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a:t>
                      </a:r>
                      <a:r>
                        <a:rPr lang="ja-JP" sz="600" kern="100" dirty="0" smtClean="0">
                          <a:solidFill>
                            <a:srgbClr val="00506C"/>
                          </a:solidFill>
                          <a:effectLst/>
                          <a:latin typeface="+mn-ea"/>
                          <a:ea typeface="+mn-ea"/>
                        </a:rPr>
                        <a:t>教育課</a:t>
                      </a:r>
                      <a:r>
                        <a:rPr lang="ja-JP" sz="500" kern="100" dirty="0" smtClean="0">
                          <a:solidFill>
                            <a:srgbClr val="00506C"/>
                          </a:solidFill>
                          <a:effectLst/>
                          <a:latin typeface="+mn-ea"/>
                          <a:ea typeface="+mn-ea"/>
                        </a:rPr>
                        <a:t>（</a:t>
                      </a:r>
                      <a:r>
                        <a:rPr lang="ja-JP" sz="500" kern="100" dirty="0">
                          <a:solidFill>
                            <a:srgbClr val="00506C"/>
                          </a:solidFill>
                          <a:effectLst/>
                          <a:latin typeface="+mn-ea"/>
                          <a:ea typeface="+mn-ea"/>
                        </a:rPr>
                        <a:t>主催：湯河原町子ども育成団体連絡協議会）</a:t>
                      </a:r>
                      <a:endParaRPr lang="ja-JP" sz="5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60</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少年</a:t>
                      </a:r>
                      <a:r>
                        <a:rPr lang="ja-JP" sz="800" kern="100" dirty="0" smtClean="0">
                          <a:solidFill>
                            <a:srgbClr val="00506C"/>
                          </a:solidFill>
                          <a:effectLst/>
                          <a:latin typeface="+mn-ea"/>
                          <a:ea typeface="+mn-ea"/>
                        </a:rPr>
                        <a:t>少女</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球技</a:t>
                      </a:r>
                      <a:r>
                        <a:rPr lang="ja-JP" sz="800" kern="100" dirty="0">
                          <a:solidFill>
                            <a:srgbClr val="00506C"/>
                          </a:solidFill>
                          <a:effectLst/>
                          <a:latin typeface="+mn-ea"/>
                          <a:ea typeface="+mn-ea"/>
                        </a:rPr>
                        <a:t>大会</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a:solidFill>
                            <a:srgbClr val="00506C"/>
                          </a:solidFill>
                          <a:effectLst/>
                          <a:latin typeface="+mn-ea"/>
                          <a:ea typeface="+mn-ea"/>
                        </a:rPr>
                        <a:t>男女混合のドッジボール</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a:t>
                      </a:r>
                      <a:r>
                        <a:rPr lang="ja-JP" sz="600" kern="100" dirty="0" smtClean="0">
                          <a:solidFill>
                            <a:srgbClr val="00506C"/>
                          </a:solidFill>
                          <a:effectLst/>
                          <a:latin typeface="+mn-ea"/>
                          <a:ea typeface="+mn-ea"/>
                        </a:rPr>
                        <a:t>教育課</a:t>
                      </a:r>
                      <a:r>
                        <a:rPr lang="ja-JP" sz="500" kern="100" dirty="0" smtClean="0">
                          <a:solidFill>
                            <a:srgbClr val="00506C"/>
                          </a:solidFill>
                          <a:effectLst/>
                          <a:latin typeface="+mn-ea"/>
                          <a:ea typeface="+mn-ea"/>
                        </a:rPr>
                        <a:t>（</a:t>
                      </a:r>
                      <a:r>
                        <a:rPr lang="ja-JP" sz="500" kern="100" dirty="0">
                          <a:solidFill>
                            <a:srgbClr val="00506C"/>
                          </a:solidFill>
                          <a:effectLst/>
                          <a:latin typeface="+mn-ea"/>
                          <a:ea typeface="+mn-ea"/>
                        </a:rPr>
                        <a:t>主催：湯河原町子ども育成団体連絡協議会）</a:t>
                      </a:r>
                      <a:endParaRPr lang="ja-JP" sz="5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34191">
                <a:tc>
                  <a:txBody>
                    <a:bodyPr/>
                    <a:lstStyle/>
                    <a:p>
                      <a:pPr algn="ctr">
                        <a:lnSpc>
                          <a:spcPct val="85000"/>
                        </a:lnSpc>
                        <a:spcAft>
                          <a:spcPts val="0"/>
                        </a:spcAft>
                      </a:pPr>
                      <a:r>
                        <a:rPr lang="en-US" sz="800" b="0" kern="100">
                          <a:solidFill>
                            <a:srgbClr val="00506C"/>
                          </a:solidFill>
                          <a:effectLst/>
                          <a:latin typeface="+mn-lt"/>
                          <a:ea typeface="+mn-ea"/>
                        </a:rPr>
                        <a:t>61</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地域福祉活動計画の推進</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誰もが住み慣れた町で安心して暮らせる福祉のまちづくりのための活動計画を推進</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62</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福祉体験学習</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7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町内各学校と連携して児童生徒の福祉意識を</a:t>
                      </a:r>
                      <a:r>
                        <a:rPr lang="ja-JP" sz="700" kern="100" dirty="0" smtClean="0">
                          <a:solidFill>
                            <a:srgbClr val="00506C"/>
                          </a:solidFill>
                          <a:effectLst/>
                          <a:latin typeface="+mn-ea"/>
                          <a:ea typeface="+mn-ea"/>
                        </a:rPr>
                        <a:t>高める</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2951">
                <a:tc>
                  <a:txBody>
                    <a:bodyPr/>
                    <a:lstStyle/>
                    <a:p>
                      <a:pPr algn="ctr">
                        <a:lnSpc>
                          <a:spcPct val="85000"/>
                        </a:lnSpc>
                        <a:spcAft>
                          <a:spcPts val="0"/>
                        </a:spcAft>
                      </a:pPr>
                      <a:r>
                        <a:rPr lang="en-US" sz="800" b="0" kern="100">
                          <a:solidFill>
                            <a:srgbClr val="00506C"/>
                          </a:solidFill>
                          <a:effectLst/>
                          <a:latin typeface="+mn-lt"/>
                          <a:ea typeface="+mn-ea"/>
                        </a:rPr>
                        <a:t>63</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配食サービス</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ひとり</a:t>
                      </a:r>
                      <a:r>
                        <a:rPr lang="ja-JP" sz="700" kern="100" dirty="0" err="1">
                          <a:solidFill>
                            <a:srgbClr val="00506C"/>
                          </a:solidFill>
                          <a:effectLst/>
                          <a:latin typeface="+mn-ea"/>
                          <a:ea typeface="+mn-ea"/>
                        </a:rPr>
                        <a:t>ぐらし</a:t>
                      </a:r>
                      <a:r>
                        <a:rPr lang="ja-JP" sz="700" kern="100" dirty="0">
                          <a:solidFill>
                            <a:srgbClr val="00506C"/>
                          </a:solidFill>
                          <a:effectLst/>
                          <a:latin typeface="+mn-ea"/>
                          <a:ea typeface="+mn-ea"/>
                        </a:rPr>
                        <a:t>高齢者等を対象に食の確保と安否</a:t>
                      </a:r>
                      <a:r>
                        <a:rPr lang="ja-JP" sz="700" kern="100" dirty="0" smtClean="0">
                          <a:solidFill>
                            <a:srgbClr val="00506C"/>
                          </a:solidFill>
                          <a:effectLst/>
                          <a:latin typeface="+mn-ea"/>
                          <a:ea typeface="+mn-ea"/>
                        </a:rPr>
                        <a:t>確認</a:t>
                      </a:r>
                      <a:r>
                        <a:rPr lang="ja-JP" altLang="en-US" sz="700" kern="100" dirty="0" smtClean="0">
                          <a:solidFill>
                            <a:srgbClr val="00506C"/>
                          </a:solidFill>
                          <a:effectLst/>
                          <a:latin typeface="+mn-ea"/>
                          <a:ea typeface="+mn-ea"/>
                        </a:rPr>
                        <a:t>の</a:t>
                      </a:r>
                      <a:r>
                        <a:rPr lang="ja-JP" sz="700" kern="100" dirty="0" smtClean="0">
                          <a:solidFill>
                            <a:srgbClr val="00506C"/>
                          </a:solidFill>
                          <a:effectLst/>
                          <a:latin typeface="+mn-ea"/>
                          <a:ea typeface="+mn-ea"/>
                        </a:rPr>
                        <a:t>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64</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シルバー</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スポーツ</a:t>
                      </a:r>
                      <a:r>
                        <a:rPr lang="ja-JP" sz="800" kern="100" dirty="0">
                          <a:solidFill>
                            <a:srgbClr val="00506C"/>
                          </a:solidFill>
                          <a:effectLst/>
                          <a:latin typeface="+mn-ea"/>
                          <a:ea typeface="+mn-ea"/>
                        </a:rPr>
                        <a:t>大会</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高齢者や園児等が参加</a:t>
                      </a:r>
                      <a:r>
                        <a:rPr lang="ja-JP" sz="700" kern="100" dirty="0" smtClean="0">
                          <a:solidFill>
                            <a:srgbClr val="00506C"/>
                          </a:solidFill>
                          <a:effectLst/>
                          <a:latin typeface="+mn-ea"/>
                          <a:ea typeface="+mn-ea"/>
                        </a:rPr>
                        <a:t>し</a:t>
                      </a:r>
                      <a:r>
                        <a:rPr lang="ja-JP" altLang="en-US" sz="700" kern="100" dirty="0" smtClean="0">
                          <a:solidFill>
                            <a:srgbClr val="00506C"/>
                          </a:solidFill>
                          <a:effectLst/>
                          <a:latin typeface="+mn-ea"/>
                          <a:ea typeface="+mn-ea"/>
                        </a:rPr>
                        <a:t>、</a:t>
                      </a:r>
                      <a:r>
                        <a:rPr lang="ja-JP" sz="700" kern="100" dirty="0" smtClean="0">
                          <a:solidFill>
                            <a:srgbClr val="00506C"/>
                          </a:solidFill>
                          <a:effectLst/>
                          <a:latin typeface="+mn-ea"/>
                          <a:ea typeface="+mn-ea"/>
                        </a:rPr>
                        <a:t>健康づくり</a:t>
                      </a:r>
                      <a:r>
                        <a:rPr lang="ja-JP" altLang="en-US" sz="700" kern="100" dirty="0" smtClean="0">
                          <a:solidFill>
                            <a:srgbClr val="00506C"/>
                          </a:solidFill>
                          <a:effectLst/>
                          <a:latin typeface="+mn-ea"/>
                          <a:ea typeface="+mn-ea"/>
                        </a:rPr>
                        <a:t>と</a:t>
                      </a:r>
                      <a:r>
                        <a:rPr lang="ja-JP" sz="700" kern="100" dirty="0" smtClean="0">
                          <a:solidFill>
                            <a:srgbClr val="00506C"/>
                          </a:solidFill>
                          <a:effectLst/>
                          <a:latin typeface="+mn-ea"/>
                          <a:ea typeface="+mn-ea"/>
                        </a:rPr>
                        <a:t>相互交流</a:t>
                      </a:r>
                      <a:r>
                        <a:rPr lang="ja-JP" altLang="en-US" sz="700" kern="100" dirty="0" smtClean="0">
                          <a:solidFill>
                            <a:srgbClr val="00506C"/>
                          </a:solidFill>
                          <a:effectLst/>
                          <a:latin typeface="+mn-ea"/>
                          <a:ea typeface="+mn-ea"/>
                        </a:rPr>
                        <a:t>を</a:t>
                      </a:r>
                      <a:r>
                        <a:rPr lang="ja-JP" sz="700" kern="100" dirty="0" smtClean="0">
                          <a:solidFill>
                            <a:srgbClr val="00506C"/>
                          </a:solidFill>
                          <a:effectLst/>
                          <a:latin typeface="+mn-ea"/>
                          <a:ea typeface="+mn-ea"/>
                        </a:rPr>
                        <a:t>図る</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16484">
                <a:tc>
                  <a:txBody>
                    <a:bodyPr/>
                    <a:lstStyle/>
                    <a:p>
                      <a:pPr algn="ctr">
                        <a:lnSpc>
                          <a:spcPct val="85000"/>
                        </a:lnSpc>
                        <a:spcAft>
                          <a:spcPts val="0"/>
                        </a:spcAft>
                      </a:pPr>
                      <a:r>
                        <a:rPr lang="en-US" sz="800" b="0" kern="100">
                          <a:solidFill>
                            <a:srgbClr val="00506C"/>
                          </a:solidFill>
                          <a:effectLst/>
                          <a:latin typeface="+mn-lt"/>
                          <a:ea typeface="+mn-ea"/>
                        </a:rPr>
                        <a:t>65</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ほのぼのふれあいハイキング</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en-US" sz="700" kern="100" dirty="0">
                          <a:solidFill>
                            <a:srgbClr val="00506C"/>
                          </a:solidFill>
                          <a:effectLst/>
                          <a:latin typeface="+mn-ea"/>
                          <a:ea typeface="+mn-ea"/>
                        </a:rPr>
                        <a:t>60</a:t>
                      </a:r>
                      <a:r>
                        <a:rPr lang="ja-JP" sz="700" kern="100" dirty="0">
                          <a:solidFill>
                            <a:srgbClr val="00506C"/>
                          </a:solidFill>
                          <a:effectLst/>
                          <a:latin typeface="+mn-ea"/>
                          <a:ea typeface="+mn-ea"/>
                        </a:rPr>
                        <a:t>歳</a:t>
                      </a:r>
                      <a:r>
                        <a:rPr lang="ja-JP" sz="700" kern="100" dirty="0" smtClean="0">
                          <a:solidFill>
                            <a:srgbClr val="00506C"/>
                          </a:solidFill>
                          <a:effectLst/>
                          <a:latin typeface="+mn-ea"/>
                          <a:ea typeface="+mn-ea"/>
                        </a:rPr>
                        <a:t>以上</a:t>
                      </a:r>
                      <a:r>
                        <a:rPr lang="ja-JP" altLang="en-US" sz="700" kern="100" dirty="0" smtClean="0">
                          <a:solidFill>
                            <a:srgbClr val="00506C"/>
                          </a:solidFill>
                          <a:effectLst/>
                          <a:latin typeface="+mn-ea"/>
                          <a:ea typeface="+mn-ea"/>
                        </a:rPr>
                        <a:t>の</a:t>
                      </a:r>
                      <a:r>
                        <a:rPr lang="ja-JP" sz="700" kern="100" dirty="0" smtClean="0">
                          <a:solidFill>
                            <a:srgbClr val="00506C"/>
                          </a:solidFill>
                          <a:effectLst/>
                          <a:latin typeface="+mn-ea"/>
                          <a:ea typeface="+mn-ea"/>
                        </a:rPr>
                        <a:t>健康</a:t>
                      </a:r>
                      <a:r>
                        <a:rPr lang="ja-JP" sz="700" kern="100" dirty="0">
                          <a:solidFill>
                            <a:srgbClr val="00506C"/>
                          </a:solidFill>
                          <a:effectLst/>
                          <a:latin typeface="+mn-ea"/>
                          <a:ea typeface="+mn-ea"/>
                        </a:rPr>
                        <a:t>保持とふれあいの場を通して介護予防を図る</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a:solidFill>
                            <a:srgbClr val="00506C"/>
                          </a:solidFill>
                          <a:effectLst/>
                          <a:latin typeface="+mn-lt"/>
                          <a:ea typeface="+mn-ea"/>
                        </a:rPr>
                        <a:t>66</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ひとり</a:t>
                      </a:r>
                      <a:r>
                        <a:rPr lang="ja-JP" sz="800" kern="100" dirty="0" err="1" smtClean="0">
                          <a:solidFill>
                            <a:srgbClr val="00506C"/>
                          </a:solidFill>
                          <a:effectLst/>
                          <a:latin typeface="+mn-ea"/>
                          <a:ea typeface="+mn-ea"/>
                        </a:rPr>
                        <a:t>ぐらし</a:t>
                      </a:r>
                      <a:r>
                        <a:rPr lang="ja-JP" sz="800" kern="100" dirty="0" smtClean="0">
                          <a:solidFill>
                            <a:srgbClr val="00506C"/>
                          </a:solidFill>
                          <a:effectLst/>
                          <a:latin typeface="+mn-ea"/>
                          <a:ea typeface="+mn-ea"/>
                        </a:rPr>
                        <a:t>高齢者</a:t>
                      </a:r>
                      <a:r>
                        <a:rPr lang="ja-JP" sz="800" kern="100" dirty="0">
                          <a:solidFill>
                            <a:srgbClr val="00506C"/>
                          </a:solidFill>
                          <a:effectLst/>
                          <a:latin typeface="+mn-ea"/>
                          <a:ea typeface="+mn-ea"/>
                        </a:rPr>
                        <a:t>の昼食会</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ひとり</a:t>
                      </a:r>
                      <a:r>
                        <a:rPr lang="ja-JP" sz="700" kern="100" dirty="0" err="1">
                          <a:solidFill>
                            <a:srgbClr val="00506C"/>
                          </a:solidFill>
                          <a:effectLst/>
                          <a:latin typeface="+mn-ea"/>
                          <a:ea typeface="+mn-ea"/>
                        </a:rPr>
                        <a:t>ぐらし</a:t>
                      </a:r>
                      <a:r>
                        <a:rPr lang="ja-JP" sz="700" kern="100" dirty="0">
                          <a:solidFill>
                            <a:srgbClr val="00506C"/>
                          </a:solidFill>
                          <a:effectLst/>
                          <a:latin typeface="+mn-ea"/>
                          <a:ea typeface="+mn-ea"/>
                        </a:rPr>
                        <a:t>高齢者を対象に孤独感解消と健康保持を目的に地域会館を利用</a:t>
                      </a:r>
                      <a:r>
                        <a:rPr lang="ja-JP" sz="700" kern="100" dirty="0" smtClean="0">
                          <a:solidFill>
                            <a:srgbClr val="00506C"/>
                          </a:solidFill>
                          <a:effectLst/>
                          <a:latin typeface="+mn-ea"/>
                          <a:ea typeface="+mn-ea"/>
                        </a:rPr>
                        <a:t>し</a:t>
                      </a:r>
                      <a:r>
                        <a:rPr lang="ja-JP" altLang="en-US" sz="700" kern="100" dirty="0" smtClean="0">
                          <a:solidFill>
                            <a:srgbClr val="00506C"/>
                          </a:solidFill>
                          <a:effectLst/>
                          <a:latin typeface="+mn-ea"/>
                          <a:ea typeface="+mn-ea"/>
                        </a:rPr>
                        <a:t>た</a:t>
                      </a:r>
                      <a:r>
                        <a:rPr lang="ja-JP" sz="700" kern="100" dirty="0" smtClean="0">
                          <a:solidFill>
                            <a:srgbClr val="00506C"/>
                          </a:solidFill>
                          <a:effectLst/>
                          <a:latin typeface="+mn-ea"/>
                          <a:ea typeface="+mn-ea"/>
                        </a:rPr>
                        <a:t>昼食会</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73923">
                <a:tc>
                  <a:txBody>
                    <a:bodyPr/>
                    <a:lstStyle/>
                    <a:p>
                      <a:pPr algn="ctr">
                        <a:lnSpc>
                          <a:spcPct val="85000"/>
                        </a:lnSpc>
                        <a:spcAft>
                          <a:spcPts val="0"/>
                        </a:spcAft>
                      </a:pPr>
                      <a:r>
                        <a:rPr lang="en-US" sz="800" b="0" kern="100">
                          <a:solidFill>
                            <a:srgbClr val="00506C"/>
                          </a:solidFill>
                          <a:effectLst/>
                          <a:latin typeface="+mn-lt"/>
                          <a:ea typeface="+mn-ea"/>
                        </a:rPr>
                        <a:t>67</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いきいきサロン</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高齢者を対象に地域会館を利用して昼食の提供や健康保持</a:t>
                      </a:r>
                      <a:r>
                        <a:rPr lang="en-US" sz="700" kern="100" dirty="0">
                          <a:solidFill>
                            <a:srgbClr val="00506C"/>
                          </a:solidFill>
                          <a:effectLst/>
                          <a:latin typeface="+mn-ea"/>
                          <a:ea typeface="+mn-ea"/>
                        </a:rPr>
                        <a:t>(8020</a:t>
                      </a:r>
                      <a:r>
                        <a:rPr lang="ja-JP" sz="700" kern="100" dirty="0">
                          <a:solidFill>
                            <a:srgbClr val="00506C"/>
                          </a:solidFill>
                          <a:effectLst/>
                          <a:latin typeface="+mn-ea"/>
                          <a:ea typeface="+mn-ea"/>
                        </a:rPr>
                        <a:t>運動推進</a:t>
                      </a:r>
                      <a:r>
                        <a:rPr lang="en-US" sz="700" kern="100" dirty="0">
                          <a:solidFill>
                            <a:srgbClr val="00506C"/>
                          </a:solidFill>
                          <a:effectLst/>
                          <a:latin typeface="+mn-ea"/>
                          <a:ea typeface="+mn-ea"/>
                        </a:rPr>
                        <a:t>)</a:t>
                      </a:r>
                      <a:r>
                        <a:rPr lang="ja-JP" sz="700" kern="100" dirty="0">
                          <a:solidFill>
                            <a:srgbClr val="00506C"/>
                          </a:solidFill>
                          <a:effectLst/>
                          <a:latin typeface="+mn-ea"/>
                          <a:ea typeface="+mn-ea"/>
                        </a:rPr>
                        <a:t>を目的に実施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59642">
                <a:tc>
                  <a:txBody>
                    <a:bodyPr/>
                    <a:lstStyle/>
                    <a:p>
                      <a:pPr algn="ctr">
                        <a:lnSpc>
                          <a:spcPct val="85000"/>
                        </a:lnSpc>
                        <a:spcAft>
                          <a:spcPts val="0"/>
                        </a:spcAft>
                      </a:pPr>
                      <a:r>
                        <a:rPr lang="en-US" sz="800" b="0" kern="100" dirty="0">
                          <a:solidFill>
                            <a:srgbClr val="00506C"/>
                          </a:solidFill>
                          <a:effectLst/>
                          <a:latin typeface="+mn-lt"/>
                          <a:ea typeface="+mn-ea"/>
                        </a:rPr>
                        <a:t>68</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ボランティア</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活動</a:t>
                      </a:r>
                      <a:r>
                        <a:rPr lang="ja-JP" sz="800" kern="100" dirty="0">
                          <a:solidFill>
                            <a:srgbClr val="00506C"/>
                          </a:solidFill>
                          <a:effectLst/>
                          <a:latin typeface="+mn-ea"/>
                          <a:ea typeface="+mn-ea"/>
                        </a:rPr>
                        <a:t>援助</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7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7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7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7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ボランティアグループ等の活動助成及び援助</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600" kern="100" dirty="0">
                          <a:solidFill>
                            <a:srgbClr val="00506C"/>
                          </a:solidFill>
                          <a:effectLst/>
                          <a:latin typeface="+mn-ea"/>
                          <a:ea typeface="+mn-ea"/>
                        </a:rPr>
                        <a:t>社会福祉協議会</a:t>
                      </a:r>
                      <a:endParaRPr lang="ja-JP" sz="6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CC"/>
                    </a:solidFill>
                  </a:tcPr>
                </a:tc>
              </a:tr>
              <a:tr h="190702">
                <a:tc gridSpan="2">
                  <a:txBody>
                    <a:bodyPr/>
                    <a:lstStyle/>
                    <a:p>
                      <a:pPr algn="ctr">
                        <a:lnSpc>
                          <a:spcPct val="85000"/>
                        </a:lnSpc>
                        <a:spcAft>
                          <a:spcPts val="0"/>
                        </a:spcAft>
                      </a:pPr>
                      <a:r>
                        <a:rPr lang="ja-JP" altLang="en-US" sz="800" kern="100" dirty="0" smtClean="0">
                          <a:solidFill>
                            <a:srgbClr val="00506C"/>
                          </a:solidFill>
                          <a:effectLst/>
                          <a:latin typeface="+mn-ea"/>
                          <a:ea typeface="+mn-ea"/>
                          <a:cs typeface="Times New Roman"/>
                        </a:rPr>
                        <a:t>計</a:t>
                      </a:r>
                      <a:endParaRPr lang="ja-JP" sz="800" kern="100" dirty="0">
                        <a:solidFill>
                          <a:srgbClr val="00506C"/>
                        </a:solidFill>
                        <a:effectLst/>
                        <a:latin typeface="+mn-ea"/>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hMerge="1">
                  <a:txBody>
                    <a:bodyPr/>
                    <a:lstStyle/>
                    <a:p>
                      <a:pPr algn="just">
                        <a:lnSpc>
                          <a:spcPct val="85000"/>
                        </a:lnSpc>
                        <a:spcAft>
                          <a:spcPts val="0"/>
                        </a:spcAft>
                      </a:pPr>
                      <a:endParaRPr lang="ja-JP" sz="800" kern="100" dirty="0">
                        <a:solidFill>
                          <a:srgbClr val="00506C"/>
                        </a:solidFill>
                        <a:effectLst/>
                        <a:latin typeface="+mn-ea"/>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altLang="ja-JP" sz="800" kern="100" dirty="0" smtClean="0">
                          <a:solidFill>
                            <a:srgbClr val="00506C"/>
                          </a:solidFill>
                          <a:effectLst/>
                          <a:latin typeface="+mn-ea"/>
                          <a:ea typeface="+mn-ea"/>
                          <a:cs typeface="Times New Roman"/>
                        </a:rPr>
                        <a:t>25</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altLang="ja-JP" sz="800" kern="100" dirty="0" smtClean="0">
                          <a:solidFill>
                            <a:srgbClr val="00506C"/>
                          </a:solidFill>
                          <a:effectLst/>
                          <a:latin typeface="+mn-ea"/>
                          <a:ea typeface="+mn-ea"/>
                          <a:cs typeface="Times New Roman"/>
                        </a:rPr>
                        <a:t>19</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altLang="ja-JP" sz="800" kern="100" dirty="0" smtClean="0">
                          <a:solidFill>
                            <a:srgbClr val="00506C"/>
                          </a:solidFill>
                          <a:effectLst/>
                          <a:latin typeface="+mn-ea"/>
                          <a:ea typeface="+mn-ea"/>
                          <a:cs typeface="Times New Roman"/>
                        </a:rPr>
                        <a:t>29</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CC"/>
                    </a:solidFill>
                  </a:tcPr>
                </a:tc>
                <a:tc>
                  <a:txBody>
                    <a:bodyPr/>
                    <a:lstStyle/>
                    <a:p>
                      <a:pPr algn="ctr">
                        <a:lnSpc>
                          <a:spcPct val="85000"/>
                        </a:lnSpc>
                        <a:spcAft>
                          <a:spcPts val="0"/>
                        </a:spcAft>
                      </a:pPr>
                      <a:r>
                        <a:rPr lang="en-US" altLang="ja-JP" sz="800" kern="100" dirty="0" smtClean="0">
                          <a:solidFill>
                            <a:srgbClr val="00506C"/>
                          </a:solidFill>
                          <a:effectLst/>
                          <a:latin typeface="+mn-ea"/>
                          <a:ea typeface="+mn-ea"/>
                          <a:cs typeface="Times New Roman"/>
                        </a:rPr>
                        <a:t>38</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E1E1"/>
                    </a:solidFill>
                  </a:tcPr>
                </a:tc>
                <a:tc gridSpan="2">
                  <a:txBody>
                    <a:bodyPr/>
                    <a:lstStyle/>
                    <a:p>
                      <a:pPr algn="just">
                        <a:lnSpc>
                          <a:spcPct val="85000"/>
                        </a:lnSpc>
                        <a:spcAft>
                          <a:spcPts val="0"/>
                        </a:spcAft>
                      </a:pPr>
                      <a:endParaRPr lang="ja-JP" sz="800" kern="100" dirty="0">
                        <a:solidFill>
                          <a:srgbClr val="00506C"/>
                        </a:solidFill>
                        <a:effectLst/>
                        <a:latin typeface="+mn-ea"/>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just">
                        <a:lnSpc>
                          <a:spcPct val="85000"/>
                        </a:lnSpc>
                        <a:spcAft>
                          <a:spcPts val="0"/>
                        </a:spcAft>
                      </a:pP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92070871"/>
              </p:ext>
            </p:extLst>
          </p:nvPr>
        </p:nvGraphicFramePr>
        <p:xfrm>
          <a:off x="7014181" y="987425"/>
          <a:ext cx="3251615" cy="8352933"/>
        </p:xfrm>
        <a:graphic>
          <a:graphicData uri="http://schemas.openxmlformats.org/drawingml/2006/table">
            <a:tbl>
              <a:tblPr firstRow="1" firstCol="1" bandRow="1">
                <a:tableStyleId>{5C22544A-7EE6-4342-B048-85BDC9FD1C3A}</a:tableStyleId>
              </a:tblPr>
              <a:tblGrid>
                <a:gridCol w="172889"/>
                <a:gridCol w="720080"/>
                <a:gridCol w="144016"/>
                <a:gridCol w="216024"/>
                <a:gridCol w="216024"/>
                <a:gridCol w="144016"/>
                <a:gridCol w="1224136"/>
                <a:gridCol w="414430"/>
              </a:tblGrid>
              <a:tr h="142875">
                <a:tc rowSpan="2">
                  <a:txBody>
                    <a:bodyPr/>
                    <a:lstStyle/>
                    <a:p>
                      <a:pPr algn="just">
                        <a:lnSpc>
                          <a:spcPct val="85000"/>
                        </a:lnSpc>
                        <a:spcAft>
                          <a:spcPts val="0"/>
                        </a:spcAft>
                      </a:pPr>
                      <a:r>
                        <a:rPr lang="en-US" sz="800" kern="100" dirty="0">
                          <a:solidFill>
                            <a:schemeClr val="bg1"/>
                          </a:solidFill>
                          <a:effectLst/>
                          <a:latin typeface="HGP創英角ｺﾞｼｯｸUB" panose="020B0900000000000000" pitchFamily="50" charset="-128"/>
                          <a:ea typeface="HGP創英角ｺﾞｼｯｸUB" panose="020B0900000000000000" pitchFamily="50" charset="-128"/>
                        </a:rPr>
                        <a:t>No</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12700" cap="flat" cmpd="sng" algn="ctr">
                      <a:solidFill>
                        <a:srgbClr val="0070C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rowSpan="2">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事業名</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gridSpan="4">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ライフステージ</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事業内容</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rowSpan="2">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担当部署</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r>
              <a:tr h="544054">
                <a:tc vMerge="1">
                  <a:txBody>
                    <a:bodyPr/>
                    <a:lstStyle/>
                    <a:p>
                      <a:endParaRPr kumimoji="1" lang="ja-JP" altLang="en-US"/>
                    </a:p>
                  </a:txBody>
                  <a:tcPr/>
                </a:tc>
                <a:tc vMerge="1">
                  <a:txBody>
                    <a:bodyPr/>
                    <a:lstStyle/>
                    <a:p>
                      <a:endParaRPr kumimoji="1" lang="ja-JP" altLang="en-US"/>
                    </a:p>
                  </a:txBody>
                  <a:tcPr/>
                </a:tc>
                <a:tc>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乳幼</a:t>
                      </a:r>
                    </a:p>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児期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a:txBody>
                    <a:bodyPr/>
                    <a:lstStyle/>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学童期・</a:t>
                      </a:r>
                    </a:p>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思春期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vert="eaVert"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a:txBody>
                    <a:bodyPr/>
                    <a:lstStyle/>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青年期・</a:t>
                      </a:r>
                    </a:p>
                    <a:p>
                      <a:pPr marL="71755" marR="71755"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壮年期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vert="eaVert"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a:txBody>
                    <a:bodyPr/>
                    <a:lstStyle/>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高齢</a:t>
                      </a:r>
                    </a:p>
                    <a:p>
                      <a:pPr algn="ctr">
                        <a:lnSpc>
                          <a:spcPct val="85000"/>
                        </a:lnSpc>
                        <a:spcAft>
                          <a:spcPts val="0"/>
                        </a:spcAft>
                      </a:pPr>
                      <a:r>
                        <a:rPr lang="ja-JP" sz="800" kern="100" dirty="0">
                          <a:solidFill>
                            <a:schemeClr val="bg1"/>
                          </a:solidFill>
                          <a:effectLst/>
                          <a:latin typeface="HGP創英角ｺﾞｼｯｸUB" panose="020B0900000000000000" pitchFamily="50" charset="-128"/>
                          <a:ea typeface="HGP創英角ｺﾞｼｯｸUB" panose="020B0900000000000000" pitchFamily="50" charset="-128"/>
                        </a:rPr>
                        <a:t>期</a:t>
                      </a:r>
                      <a:endParaRPr lang="ja-JP" sz="8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18000" marR="1800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87748">
                <a:tc>
                  <a:txBody>
                    <a:bodyPr/>
                    <a:lstStyle/>
                    <a:p>
                      <a:pPr algn="ctr">
                        <a:lnSpc>
                          <a:spcPct val="85000"/>
                        </a:lnSpc>
                        <a:spcAft>
                          <a:spcPts val="0"/>
                        </a:spcAft>
                      </a:pPr>
                      <a:r>
                        <a:rPr lang="en-US" sz="800" b="0" kern="100" dirty="0">
                          <a:solidFill>
                            <a:srgbClr val="00506C"/>
                          </a:solidFill>
                          <a:effectLst/>
                          <a:latin typeface="+mn-lt"/>
                          <a:ea typeface="+mn-ea"/>
                        </a:rPr>
                        <a:t>1</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smtClean="0">
                          <a:solidFill>
                            <a:srgbClr val="00506C"/>
                          </a:solidFill>
                          <a:effectLst/>
                          <a:latin typeface="+mn-ea"/>
                          <a:ea typeface="+mn-ea"/>
                        </a:rPr>
                        <a:t>4</a:t>
                      </a:r>
                      <a:r>
                        <a:rPr lang="ja-JP" sz="800" kern="100" dirty="0" smtClean="0">
                          <a:solidFill>
                            <a:srgbClr val="00506C"/>
                          </a:solidFill>
                          <a:effectLst/>
                          <a:latin typeface="+mn-ea"/>
                          <a:ea typeface="+mn-ea"/>
                        </a:rPr>
                        <a:t>か月児</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健康診査</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vert="eaVert"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vert="eaVert"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診察、育児・栄養相談</a:t>
                      </a:r>
                      <a:r>
                        <a:rPr lang="ja-JP" sz="800" kern="100" dirty="0" smtClean="0">
                          <a:solidFill>
                            <a:srgbClr val="00506C"/>
                          </a:solidFill>
                          <a:effectLst/>
                          <a:latin typeface="+mn-ea"/>
                          <a:ea typeface="+mn-ea"/>
                        </a:rPr>
                        <a:t>、</a:t>
                      </a:r>
                      <a:endParaRPr lang="en-US" altLang="ja-JP" sz="800" kern="100" dirty="0" smtClean="0">
                        <a:solidFill>
                          <a:srgbClr val="00506C"/>
                        </a:solidFill>
                        <a:effectLst/>
                        <a:latin typeface="+mn-ea"/>
                        <a:ea typeface="+mn-ea"/>
                      </a:endParaRPr>
                    </a:p>
                    <a:p>
                      <a:pPr algn="just">
                        <a:lnSpc>
                          <a:spcPct val="85000"/>
                        </a:lnSpc>
                        <a:spcAft>
                          <a:spcPts val="0"/>
                        </a:spcAft>
                      </a:pPr>
                      <a:r>
                        <a:rPr lang="ja-JP" sz="800" kern="100" dirty="0" smtClean="0">
                          <a:solidFill>
                            <a:srgbClr val="00506C"/>
                          </a:solidFill>
                          <a:effectLst/>
                          <a:latin typeface="+mn-ea"/>
                          <a:ea typeface="+mn-ea"/>
                        </a:rPr>
                        <a:t>ｳｪﾙﾈｽ</a:t>
                      </a:r>
                      <a:r>
                        <a:rPr lang="ja-JP" sz="800" kern="100" dirty="0">
                          <a:solidFill>
                            <a:srgbClr val="00506C"/>
                          </a:solidFill>
                          <a:effectLst/>
                          <a:latin typeface="+mn-ea"/>
                          <a:ea typeface="+mn-ea"/>
                        </a:rPr>
                        <a:t>･</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2</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a:solidFill>
                            <a:srgbClr val="00506C"/>
                          </a:solidFill>
                          <a:effectLst/>
                          <a:latin typeface="+mn-ea"/>
                          <a:ea typeface="+mn-ea"/>
                        </a:rPr>
                        <a:t>8</a:t>
                      </a:r>
                      <a:r>
                        <a:rPr lang="ja-JP" sz="800" kern="100" dirty="0" smtClean="0">
                          <a:solidFill>
                            <a:srgbClr val="00506C"/>
                          </a:solidFill>
                          <a:effectLst/>
                          <a:latin typeface="+mn-ea"/>
                          <a:ea typeface="+mn-ea"/>
                        </a:rPr>
                        <a:t>～</a:t>
                      </a:r>
                      <a:r>
                        <a:rPr lang="en-US" altLang="ja-JP" sz="800" kern="100" dirty="0" smtClean="0">
                          <a:solidFill>
                            <a:srgbClr val="00506C"/>
                          </a:solidFill>
                          <a:effectLst/>
                          <a:latin typeface="+mn-ea"/>
                          <a:ea typeface="+mn-ea"/>
                        </a:rPr>
                        <a:t>9</a:t>
                      </a:r>
                      <a:r>
                        <a:rPr lang="ja-JP" sz="800" kern="100" dirty="0" smtClean="0">
                          <a:solidFill>
                            <a:srgbClr val="00506C"/>
                          </a:solidFill>
                          <a:effectLst/>
                          <a:latin typeface="+mn-ea"/>
                          <a:ea typeface="+mn-ea"/>
                        </a:rPr>
                        <a:t>か月児</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健康診査</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医療機関委託の個別健診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3</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a:solidFill>
                            <a:srgbClr val="00506C"/>
                          </a:solidFill>
                          <a:effectLst/>
                          <a:latin typeface="+mn-ea"/>
                          <a:ea typeface="+mn-ea"/>
                        </a:rPr>
                        <a:t>1</a:t>
                      </a:r>
                      <a:r>
                        <a:rPr lang="ja-JP" sz="800" kern="100" dirty="0">
                          <a:solidFill>
                            <a:srgbClr val="00506C"/>
                          </a:solidFill>
                          <a:effectLst/>
                          <a:latin typeface="+mn-ea"/>
                          <a:ea typeface="+mn-ea"/>
                        </a:rPr>
                        <a:t>歳児歯科教室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歯磨・育児・栄養相談､減塩・おやつ試食</a:t>
                      </a:r>
                      <a:r>
                        <a:rPr lang="ja-JP" sz="800" kern="100" dirty="0" smtClean="0">
                          <a:solidFill>
                            <a:srgbClr val="00506C"/>
                          </a:solidFill>
                          <a:effectLst/>
                          <a:latin typeface="+mn-ea"/>
                          <a:ea typeface="+mn-ea"/>
                        </a:rPr>
                        <a:t>、</a:t>
                      </a:r>
                      <a:endParaRPr lang="en-US" altLang="ja-JP" sz="800" kern="100" dirty="0" smtClean="0">
                        <a:solidFill>
                          <a:srgbClr val="00506C"/>
                        </a:solidFill>
                        <a:effectLst/>
                        <a:latin typeface="+mn-ea"/>
                        <a:ea typeface="+mn-ea"/>
                      </a:endParaRPr>
                    </a:p>
                    <a:p>
                      <a:pPr algn="just">
                        <a:lnSpc>
                          <a:spcPct val="85000"/>
                        </a:lnSpc>
                        <a:spcAft>
                          <a:spcPts val="0"/>
                        </a:spcAft>
                      </a:pPr>
                      <a:r>
                        <a:rPr lang="ja-JP" sz="800" kern="100" dirty="0" smtClean="0">
                          <a:solidFill>
                            <a:srgbClr val="00506C"/>
                          </a:solidFill>
                          <a:effectLst/>
                          <a:latin typeface="+mn-ea"/>
                          <a:ea typeface="+mn-ea"/>
                        </a:rPr>
                        <a:t>ｳｪﾙﾈｽ･ﾀｯﾁｹｱ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4</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a:solidFill>
                            <a:srgbClr val="00506C"/>
                          </a:solidFill>
                          <a:effectLst/>
                          <a:latin typeface="+mn-ea"/>
                          <a:ea typeface="+mn-ea"/>
                        </a:rPr>
                        <a:t>1</a:t>
                      </a:r>
                      <a:r>
                        <a:rPr lang="ja-JP" sz="800" kern="100" dirty="0">
                          <a:solidFill>
                            <a:srgbClr val="00506C"/>
                          </a:solidFill>
                          <a:effectLst/>
                          <a:latin typeface="+mn-ea"/>
                          <a:ea typeface="+mn-ea"/>
                        </a:rPr>
                        <a:t>歳</a:t>
                      </a:r>
                      <a:r>
                        <a:rPr lang="en-US" sz="800" kern="100" dirty="0">
                          <a:solidFill>
                            <a:srgbClr val="00506C"/>
                          </a:solidFill>
                          <a:effectLst/>
                          <a:latin typeface="+mn-ea"/>
                          <a:ea typeface="+mn-ea"/>
                        </a:rPr>
                        <a:t>6</a:t>
                      </a:r>
                      <a:r>
                        <a:rPr lang="ja-JP" sz="800" kern="100" dirty="0">
                          <a:solidFill>
                            <a:srgbClr val="00506C"/>
                          </a:solidFill>
                          <a:effectLst/>
                          <a:latin typeface="+mn-ea"/>
                          <a:ea typeface="+mn-ea"/>
                        </a:rPr>
                        <a:t>か</a:t>
                      </a:r>
                      <a:r>
                        <a:rPr lang="ja-JP" sz="800" kern="100" dirty="0" smtClean="0">
                          <a:solidFill>
                            <a:srgbClr val="00506C"/>
                          </a:solidFill>
                          <a:effectLst/>
                          <a:latin typeface="+mn-ea"/>
                          <a:ea typeface="+mn-ea"/>
                        </a:rPr>
                        <a:t>月児</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健康診査</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診察</a:t>
                      </a:r>
                      <a:r>
                        <a:rPr lang="en-US" altLang="ja-JP" sz="800" kern="100" dirty="0" smtClean="0">
                          <a:solidFill>
                            <a:srgbClr val="00506C"/>
                          </a:solidFill>
                          <a:effectLst/>
                          <a:latin typeface="+mn-ea"/>
                          <a:ea typeface="+mn-ea"/>
                        </a:rPr>
                        <a:t>,</a:t>
                      </a:r>
                      <a:r>
                        <a:rPr lang="ja-JP" sz="800" kern="100" dirty="0" smtClean="0">
                          <a:solidFill>
                            <a:srgbClr val="00506C"/>
                          </a:solidFill>
                          <a:effectLst/>
                          <a:latin typeface="+mn-ea"/>
                          <a:ea typeface="+mn-ea"/>
                        </a:rPr>
                        <a:t>歯科診察</a:t>
                      </a:r>
                      <a:r>
                        <a:rPr lang="en-US" altLang="ja-JP" sz="800" kern="100" dirty="0" smtClean="0">
                          <a:solidFill>
                            <a:srgbClr val="00506C"/>
                          </a:solidFill>
                          <a:effectLst/>
                          <a:latin typeface="+mn-ea"/>
                          <a:ea typeface="+mn-ea"/>
                        </a:rPr>
                        <a:t>,</a:t>
                      </a:r>
                      <a:r>
                        <a:rPr lang="ja-JP" sz="800" kern="100" dirty="0" smtClean="0">
                          <a:solidFill>
                            <a:srgbClr val="00506C"/>
                          </a:solidFill>
                          <a:effectLst/>
                          <a:latin typeface="+mn-ea"/>
                          <a:ea typeface="+mn-ea"/>
                        </a:rPr>
                        <a:t>歯磨</a:t>
                      </a:r>
                      <a:r>
                        <a:rPr lang="ja-JP" altLang="en-US" sz="800" kern="100" dirty="0" smtClean="0">
                          <a:solidFill>
                            <a:srgbClr val="00506C"/>
                          </a:solidFill>
                          <a:effectLst/>
                          <a:latin typeface="+mn-ea"/>
                          <a:ea typeface="+mn-ea"/>
                        </a:rPr>
                        <a:t>・</a:t>
                      </a:r>
                      <a:r>
                        <a:rPr lang="ja-JP" sz="800" kern="100" dirty="0" smtClean="0">
                          <a:solidFill>
                            <a:srgbClr val="00506C"/>
                          </a:solidFill>
                          <a:effectLst/>
                          <a:latin typeface="+mn-ea"/>
                          <a:ea typeface="+mn-ea"/>
                        </a:rPr>
                        <a:t>育児</a:t>
                      </a:r>
                      <a:r>
                        <a:rPr lang="ja-JP" altLang="en-US" sz="800" kern="100" dirty="0" smtClean="0">
                          <a:solidFill>
                            <a:srgbClr val="00506C"/>
                          </a:solidFill>
                          <a:effectLst/>
                          <a:latin typeface="+mn-ea"/>
                          <a:ea typeface="+mn-ea"/>
                        </a:rPr>
                        <a:t>・</a:t>
                      </a:r>
                      <a:r>
                        <a:rPr lang="ja-JP" sz="800" kern="100" dirty="0" smtClean="0">
                          <a:solidFill>
                            <a:srgbClr val="00506C"/>
                          </a:solidFill>
                          <a:effectLst/>
                          <a:latin typeface="+mn-ea"/>
                          <a:ea typeface="+mn-ea"/>
                        </a:rPr>
                        <a:t>栄養相談</a:t>
                      </a:r>
                      <a:r>
                        <a:rPr lang="en-US" altLang="ja-JP" sz="800" kern="100" dirty="0" smtClean="0">
                          <a:solidFill>
                            <a:srgbClr val="00506C"/>
                          </a:solidFill>
                          <a:effectLst/>
                          <a:latin typeface="+mn-ea"/>
                          <a:ea typeface="+mn-ea"/>
                        </a:rPr>
                        <a:t>,</a:t>
                      </a:r>
                      <a:r>
                        <a:rPr lang="ja-JP" sz="800" kern="100" dirty="0" smtClean="0">
                          <a:solidFill>
                            <a:srgbClr val="00506C"/>
                          </a:solidFill>
                          <a:effectLst/>
                          <a:latin typeface="+mn-ea"/>
                          <a:ea typeface="+mn-ea"/>
                        </a:rPr>
                        <a:t>ｳｪﾙﾈｽ</a:t>
                      </a:r>
                      <a:r>
                        <a:rPr lang="ja-JP" sz="800" kern="100" dirty="0">
                          <a:solidFill>
                            <a:srgbClr val="00506C"/>
                          </a:solidFill>
                          <a:effectLst/>
                          <a:latin typeface="+mn-ea"/>
                          <a:ea typeface="+mn-ea"/>
                        </a:rPr>
                        <a:t>･</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5</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a:solidFill>
                            <a:srgbClr val="00506C"/>
                          </a:solidFill>
                          <a:effectLst/>
                          <a:latin typeface="+mn-ea"/>
                          <a:ea typeface="+mn-ea"/>
                        </a:rPr>
                        <a:t>2</a:t>
                      </a:r>
                      <a:r>
                        <a:rPr lang="ja-JP" sz="800" kern="100" dirty="0">
                          <a:solidFill>
                            <a:srgbClr val="00506C"/>
                          </a:solidFill>
                          <a:effectLst/>
                          <a:latin typeface="+mn-ea"/>
                          <a:ea typeface="+mn-ea"/>
                        </a:rPr>
                        <a:t>歳児歯科検診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歯科診察、歯磨・育児・栄養相談、ｳｪﾙﾈｽ･</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4450">
                <a:tc>
                  <a:txBody>
                    <a:bodyPr/>
                    <a:lstStyle/>
                    <a:p>
                      <a:pPr algn="ctr">
                        <a:lnSpc>
                          <a:spcPct val="85000"/>
                        </a:lnSpc>
                        <a:spcAft>
                          <a:spcPts val="0"/>
                        </a:spcAft>
                      </a:pPr>
                      <a:r>
                        <a:rPr lang="en-US" sz="800" b="0" kern="100" dirty="0">
                          <a:solidFill>
                            <a:srgbClr val="00506C"/>
                          </a:solidFill>
                          <a:effectLst/>
                          <a:latin typeface="+mn-lt"/>
                          <a:ea typeface="+mn-ea"/>
                        </a:rPr>
                        <a:t>6</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a:solidFill>
                            <a:srgbClr val="00506C"/>
                          </a:solidFill>
                          <a:effectLst/>
                          <a:latin typeface="+mn-ea"/>
                          <a:ea typeface="+mn-ea"/>
                        </a:rPr>
                        <a:t>2</a:t>
                      </a:r>
                      <a:r>
                        <a:rPr lang="ja-JP" sz="800" kern="100" dirty="0">
                          <a:solidFill>
                            <a:srgbClr val="00506C"/>
                          </a:solidFill>
                          <a:effectLst/>
                          <a:latin typeface="+mn-ea"/>
                          <a:ea typeface="+mn-ea"/>
                        </a:rPr>
                        <a:t>歳</a:t>
                      </a:r>
                      <a:r>
                        <a:rPr lang="en-US" sz="800" kern="100" dirty="0">
                          <a:solidFill>
                            <a:srgbClr val="00506C"/>
                          </a:solidFill>
                          <a:effectLst/>
                          <a:latin typeface="+mn-ea"/>
                          <a:ea typeface="+mn-ea"/>
                        </a:rPr>
                        <a:t>6</a:t>
                      </a:r>
                      <a:r>
                        <a:rPr lang="ja-JP" sz="800" kern="100" dirty="0">
                          <a:solidFill>
                            <a:srgbClr val="00506C"/>
                          </a:solidFill>
                          <a:effectLst/>
                          <a:latin typeface="+mn-ea"/>
                          <a:ea typeface="+mn-ea"/>
                        </a:rPr>
                        <a:t>か</a:t>
                      </a:r>
                      <a:r>
                        <a:rPr lang="ja-JP" sz="800" kern="100" dirty="0" smtClean="0">
                          <a:solidFill>
                            <a:srgbClr val="00506C"/>
                          </a:solidFill>
                          <a:effectLst/>
                          <a:latin typeface="+mn-ea"/>
                          <a:ea typeface="+mn-ea"/>
                        </a:rPr>
                        <a:t>月児</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歯科</a:t>
                      </a:r>
                      <a:r>
                        <a:rPr lang="ja-JP" sz="800" kern="100" dirty="0">
                          <a:solidFill>
                            <a:srgbClr val="00506C"/>
                          </a:solidFill>
                          <a:effectLst/>
                          <a:latin typeface="+mn-ea"/>
                          <a:ea typeface="+mn-ea"/>
                        </a:rPr>
                        <a:t>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歯科診察、歯磨・育児・栄養相談、ｳｪﾙﾈｽ･</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7</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a:solidFill>
                            <a:srgbClr val="00506C"/>
                          </a:solidFill>
                          <a:effectLst/>
                          <a:latin typeface="+mn-ea"/>
                          <a:ea typeface="+mn-ea"/>
                        </a:rPr>
                        <a:t>3</a:t>
                      </a:r>
                      <a:r>
                        <a:rPr lang="ja-JP" sz="800" kern="100" dirty="0">
                          <a:solidFill>
                            <a:srgbClr val="00506C"/>
                          </a:solidFill>
                          <a:effectLst/>
                          <a:latin typeface="+mn-ea"/>
                          <a:ea typeface="+mn-ea"/>
                        </a:rPr>
                        <a:t>歳</a:t>
                      </a:r>
                      <a:r>
                        <a:rPr lang="en-US" sz="800" kern="100" dirty="0">
                          <a:solidFill>
                            <a:srgbClr val="00506C"/>
                          </a:solidFill>
                          <a:effectLst/>
                          <a:latin typeface="+mn-ea"/>
                          <a:ea typeface="+mn-ea"/>
                        </a:rPr>
                        <a:t>6</a:t>
                      </a:r>
                      <a:r>
                        <a:rPr lang="ja-JP" sz="800" kern="100" dirty="0">
                          <a:solidFill>
                            <a:srgbClr val="00506C"/>
                          </a:solidFill>
                          <a:effectLst/>
                          <a:latin typeface="+mn-ea"/>
                          <a:ea typeface="+mn-ea"/>
                        </a:rPr>
                        <a:t>か</a:t>
                      </a:r>
                      <a:r>
                        <a:rPr lang="ja-JP" sz="800" kern="100" dirty="0" smtClean="0">
                          <a:solidFill>
                            <a:srgbClr val="00506C"/>
                          </a:solidFill>
                          <a:effectLst/>
                          <a:latin typeface="+mn-ea"/>
                          <a:ea typeface="+mn-ea"/>
                        </a:rPr>
                        <a:t>月児</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健康診査</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診察</a:t>
                      </a:r>
                      <a:r>
                        <a:rPr lang="en-US" altLang="ja-JP" sz="800" kern="100" dirty="0" smtClean="0">
                          <a:solidFill>
                            <a:srgbClr val="00506C"/>
                          </a:solidFill>
                          <a:effectLst/>
                          <a:latin typeface="+mn-ea"/>
                          <a:ea typeface="+mn-ea"/>
                        </a:rPr>
                        <a:t>,</a:t>
                      </a:r>
                      <a:r>
                        <a:rPr lang="ja-JP" sz="800" kern="100" dirty="0" smtClean="0">
                          <a:solidFill>
                            <a:srgbClr val="00506C"/>
                          </a:solidFill>
                          <a:effectLst/>
                          <a:latin typeface="+mn-ea"/>
                          <a:ea typeface="+mn-ea"/>
                        </a:rPr>
                        <a:t>歯科診察</a:t>
                      </a:r>
                      <a:r>
                        <a:rPr lang="en-US" altLang="ja-JP" sz="800" kern="100" dirty="0" smtClean="0">
                          <a:solidFill>
                            <a:srgbClr val="00506C"/>
                          </a:solidFill>
                          <a:effectLst/>
                          <a:latin typeface="+mn-ea"/>
                          <a:ea typeface="+mn-ea"/>
                        </a:rPr>
                        <a:t>,</a:t>
                      </a:r>
                      <a:r>
                        <a:rPr lang="ja-JP" sz="800" kern="100" dirty="0" smtClean="0">
                          <a:solidFill>
                            <a:srgbClr val="00506C"/>
                          </a:solidFill>
                          <a:effectLst/>
                          <a:latin typeface="+mn-ea"/>
                          <a:ea typeface="+mn-ea"/>
                        </a:rPr>
                        <a:t>歯磨</a:t>
                      </a:r>
                      <a:r>
                        <a:rPr lang="ja-JP" sz="800" kern="100" dirty="0">
                          <a:solidFill>
                            <a:srgbClr val="00506C"/>
                          </a:solidFill>
                          <a:effectLst/>
                          <a:latin typeface="+mn-ea"/>
                          <a:ea typeface="+mn-ea"/>
                        </a:rPr>
                        <a:t>・育児・栄養</a:t>
                      </a:r>
                      <a:r>
                        <a:rPr lang="ja-JP" sz="800" kern="100" dirty="0" smtClean="0">
                          <a:solidFill>
                            <a:srgbClr val="00506C"/>
                          </a:solidFill>
                          <a:effectLst/>
                          <a:latin typeface="+mn-ea"/>
                          <a:ea typeface="+mn-ea"/>
                        </a:rPr>
                        <a:t>相談</a:t>
                      </a:r>
                      <a:r>
                        <a:rPr lang="en-US" altLang="ja-JP" sz="800" kern="100" dirty="0" smtClean="0">
                          <a:solidFill>
                            <a:srgbClr val="00506C"/>
                          </a:solidFill>
                          <a:effectLst/>
                          <a:latin typeface="+mn-ea"/>
                          <a:ea typeface="+mn-ea"/>
                        </a:rPr>
                        <a:t>,</a:t>
                      </a:r>
                      <a:r>
                        <a:rPr lang="ja-JP" sz="800" kern="100" dirty="0" smtClean="0">
                          <a:solidFill>
                            <a:srgbClr val="00506C"/>
                          </a:solidFill>
                          <a:effectLst/>
                          <a:latin typeface="+mn-ea"/>
                          <a:ea typeface="+mn-ea"/>
                        </a:rPr>
                        <a:t>ｳｪﾙﾈｽ</a:t>
                      </a:r>
                      <a:r>
                        <a:rPr lang="ja-JP" sz="800" kern="100" dirty="0">
                          <a:solidFill>
                            <a:srgbClr val="00506C"/>
                          </a:solidFill>
                          <a:effectLst/>
                          <a:latin typeface="+mn-ea"/>
                          <a:ea typeface="+mn-ea"/>
                        </a:rPr>
                        <a:t>･</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8</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にげだしたバイキンマン人形劇（</a:t>
                      </a:r>
                      <a:r>
                        <a:rPr lang="en-US" sz="800" kern="100" dirty="0">
                          <a:solidFill>
                            <a:srgbClr val="00506C"/>
                          </a:solidFill>
                          <a:effectLst/>
                          <a:latin typeface="+mn-ea"/>
                          <a:ea typeface="+mn-ea"/>
                        </a:rPr>
                        <a:t>3.6</a:t>
                      </a:r>
                      <a:r>
                        <a:rPr lang="ja-JP" sz="800" kern="100" dirty="0">
                          <a:solidFill>
                            <a:srgbClr val="00506C"/>
                          </a:solidFill>
                          <a:effectLst/>
                          <a:latin typeface="+mn-ea"/>
                          <a:ea typeface="+mn-ea"/>
                        </a:rPr>
                        <a:t>歳児健診）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lnSpc>
                          <a:spcPct val="85000"/>
                        </a:lnSpc>
                        <a:spcAft>
                          <a:spcPts val="0"/>
                        </a:spcAft>
                      </a:pPr>
                      <a:r>
                        <a:rPr lang="ja-JP" sz="800" kern="100" dirty="0">
                          <a:solidFill>
                            <a:srgbClr val="00506C"/>
                          </a:solidFill>
                          <a:effectLst/>
                          <a:latin typeface="+mn-ea"/>
                          <a:ea typeface="+mn-ea"/>
                        </a:rPr>
                        <a:t>虫歯予防・歯磨き推奨</a:t>
                      </a:r>
                      <a:r>
                        <a:rPr lang="ja-JP" sz="800" kern="100" dirty="0" smtClean="0">
                          <a:solidFill>
                            <a:srgbClr val="00506C"/>
                          </a:solidFill>
                          <a:effectLst/>
                          <a:latin typeface="+mn-ea"/>
                          <a:ea typeface="+mn-ea"/>
                        </a:rPr>
                        <a:t>の</a:t>
                      </a:r>
                      <a:endParaRPr lang="en-US" altLang="ja-JP" sz="800" kern="100" dirty="0" smtClean="0">
                        <a:solidFill>
                          <a:srgbClr val="00506C"/>
                        </a:solidFill>
                        <a:effectLst/>
                        <a:latin typeface="+mn-ea"/>
                        <a:ea typeface="+mn-ea"/>
                      </a:endParaRPr>
                    </a:p>
                    <a:p>
                      <a:pPr algn="l">
                        <a:lnSpc>
                          <a:spcPct val="85000"/>
                        </a:lnSpc>
                        <a:spcAft>
                          <a:spcPts val="0"/>
                        </a:spcAft>
                      </a:pPr>
                      <a:r>
                        <a:rPr lang="ja-JP" sz="800" kern="100" dirty="0" smtClean="0">
                          <a:solidFill>
                            <a:srgbClr val="00506C"/>
                          </a:solidFill>
                          <a:effectLst/>
                          <a:latin typeface="+mn-ea"/>
                          <a:ea typeface="+mn-ea"/>
                        </a:rPr>
                        <a:t>人形劇</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550" kern="100" dirty="0">
                          <a:solidFill>
                            <a:srgbClr val="00506C"/>
                          </a:solidFill>
                          <a:effectLst/>
                          <a:latin typeface="+mn-ea"/>
                          <a:ea typeface="+mn-ea"/>
                        </a:rPr>
                        <a:t>母子保健推進員</a:t>
                      </a:r>
                      <a:r>
                        <a:rPr lang="ja-JP" sz="550" kern="100" dirty="0" smtClean="0">
                          <a:solidFill>
                            <a:srgbClr val="00506C"/>
                          </a:solidFill>
                          <a:effectLst/>
                          <a:latin typeface="+mn-ea"/>
                          <a:ea typeface="+mn-ea"/>
                        </a:rPr>
                        <a:t>･健康</a:t>
                      </a:r>
                      <a:r>
                        <a:rPr lang="ja-JP" sz="550" kern="100" dirty="0">
                          <a:solidFill>
                            <a:srgbClr val="00506C"/>
                          </a:solidFill>
                          <a:effectLst/>
                          <a:latin typeface="+mn-ea"/>
                          <a:ea typeface="+mn-ea"/>
                        </a:rPr>
                        <a:t>ゆがわ</a:t>
                      </a:r>
                      <a:r>
                        <a:rPr lang="ja-JP" sz="550" kern="100" dirty="0" smtClean="0">
                          <a:solidFill>
                            <a:srgbClr val="00506C"/>
                          </a:solidFill>
                          <a:effectLst/>
                          <a:latin typeface="+mn-ea"/>
                          <a:ea typeface="+mn-ea"/>
                        </a:rPr>
                        <a:t>ら普及員</a:t>
                      </a:r>
                      <a:endParaRPr lang="ja-JP" sz="55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0">
                <a:tc>
                  <a:txBody>
                    <a:bodyPr/>
                    <a:lstStyle/>
                    <a:p>
                      <a:pPr algn="ctr">
                        <a:lnSpc>
                          <a:spcPct val="85000"/>
                        </a:lnSpc>
                        <a:spcAft>
                          <a:spcPts val="0"/>
                        </a:spcAft>
                      </a:pPr>
                      <a:r>
                        <a:rPr lang="en-US" sz="800" b="0" kern="100" dirty="0">
                          <a:solidFill>
                            <a:srgbClr val="00506C"/>
                          </a:solidFill>
                          <a:effectLst/>
                          <a:latin typeface="+mn-lt"/>
                          <a:ea typeface="+mn-ea"/>
                        </a:rPr>
                        <a:t>9</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歯科事後検診</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l">
                        <a:lnSpc>
                          <a:spcPct val="85000"/>
                        </a:lnSpc>
                        <a:spcAft>
                          <a:spcPts val="0"/>
                        </a:spcAft>
                      </a:pPr>
                      <a:r>
                        <a:rPr lang="ja-JP" sz="800" kern="100" dirty="0">
                          <a:solidFill>
                            <a:srgbClr val="00506C"/>
                          </a:solidFill>
                          <a:effectLst/>
                          <a:latin typeface="+mn-ea"/>
                          <a:ea typeface="+mn-ea"/>
                        </a:rPr>
                        <a:t>歯科診察、歯磨・育児・栄養相談、ｳｪﾙﾈｽ･</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29458">
                <a:tc>
                  <a:txBody>
                    <a:bodyPr/>
                    <a:lstStyle/>
                    <a:p>
                      <a:pPr algn="ctr">
                        <a:lnSpc>
                          <a:spcPct val="85000"/>
                        </a:lnSpc>
                        <a:spcAft>
                          <a:spcPts val="0"/>
                        </a:spcAft>
                      </a:pPr>
                      <a:r>
                        <a:rPr lang="en-US" sz="800" b="0" kern="100" dirty="0">
                          <a:solidFill>
                            <a:srgbClr val="00506C"/>
                          </a:solidFill>
                          <a:effectLst/>
                          <a:latin typeface="+mn-lt"/>
                          <a:ea typeface="+mn-ea"/>
                        </a:rPr>
                        <a:t>10</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こんにち</a:t>
                      </a:r>
                      <a:r>
                        <a:rPr lang="ja-JP" sz="800" kern="100" dirty="0" smtClean="0">
                          <a:solidFill>
                            <a:srgbClr val="00506C"/>
                          </a:solidFill>
                          <a:effectLst/>
                          <a:latin typeface="+mn-ea"/>
                          <a:ea typeface="+mn-ea"/>
                        </a:rPr>
                        <a:t>は</a:t>
                      </a:r>
                      <a:endParaRPr lang="en-US" altLang="ja-JP" sz="800" kern="100" dirty="0" smtClean="0">
                        <a:solidFill>
                          <a:srgbClr val="00506C"/>
                        </a:solidFill>
                        <a:effectLst/>
                        <a:latin typeface="+mn-ea"/>
                        <a:ea typeface="+mn-ea"/>
                      </a:endParaRPr>
                    </a:p>
                    <a:p>
                      <a:pPr algn="just">
                        <a:lnSpc>
                          <a:spcPct val="85000"/>
                        </a:lnSpc>
                        <a:spcAft>
                          <a:spcPts val="0"/>
                        </a:spcAft>
                      </a:pPr>
                      <a:r>
                        <a:rPr lang="ja-JP" sz="800" kern="100" dirty="0" smtClean="0">
                          <a:solidFill>
                            <a:srgbClr val="00506C"/>
                          </a:solidFill>
                          <a:effectLst/>
                          <a:latin typeface="+mn-ea"/>
                          <a:ea typeface="+mn-ea"/>
                        </a:rPr>
                        <a:t>赤ちゃん</a:t>
                      </a:r>
                      <a:r>
                        <a:rPr lang="ja-JP" sz="800" kern="100" dirty="0">
                          <a:solidFill>
                            <a:srgbClr val="00506C"/>
                          </a:solidFill>
                          <a:effectLst/>
                          <a:latin typeface="+mn-ea"/>
                          <a:ea typeface="+mn-ea"/>
                        </a:rPr>
                        <a:t>訪問</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体重測定、育児相談、健診や予防接種の案内等</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29458">
                <a:tc>
                  <a:txBody>
                    <a:bodyPr/>
                    <a:lstStyle/>
                    <a:p>
                      <a:pPr algn="ctr">
                        <a:lnSpc>
                          <a:spcPct val="85000"/>
                        </a:lnSpc>
                        <a:spcAft>
                          <a:spcPts val="0"/>
                        </a:spcAft>
                      </a:pPr>
                      <a:r>
                        <a:rPr lang="en-US" sz="800" b="0" kern="100" dirty="0">
                          <a:solidFill>
                            <a:srgbClr val="00506C"/>
                          </a:solidFill>
                          <a:effectLst/>
                          <a:latin typeface="+mn-lt"/>
                          <a:ea typeface="+mn-ea"/>
                        </a:rPr>
                        <a:t>11</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離乳食講習会</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講話、グループで調理実習</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4450">
                <a:tc>
                  <a:txBody>
                    <a:bodyPr/>
                    <a:lstStyle/>
                    <a:p>
                      <a:pPr algn="ctr">
                        <a:lnSpc>
                          <a:spcPct val="85000"/>
                        </a:lnSpc>
                        <a:spcAft>
                          <a:spcPts val="0"/>
                        </a:spcAft>
                      </a:pPr>
                      <a:r>
                        <a:rPr lang="en-US" sz="800" b="0" kern="100" dirty="0">
                          <a:solidFill>
                            <a:srgbClr val="00506C"/>
                          </a:solidFill>
                          <a:effectLst/>
                          <a:latin typeface="+mn-lt"/>
                          <a:ea typeface="+mn-ea"/>
                        </a:rPr>
                        <a:t>12</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かるが</a:t>
                      </a:r>
                      <a:r>
                        <a:rPr lang="ja-JP" sz="800" kern="100" dirty="0" err="1" smtClean="0">
                          <a:solidFill>
                            <a:srgbClr val="00506C"/>
                          </a:solidFill>
                          <a:effectLst/>
                          <a:latin typeface="+mn-ea"/>
                          <a:ea typeface="+mn-ea"/>
                        </a:rPr>
                        <a:t>も</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育児</a:t>
                      </a:r>
                      <a:r>
                        <a:rPr lang="ja-JP" sz="800" kern="100" dirty="0">
                          <a:solidFill>
                            <a:srgbClr val="00506C"/>
                          </a:solidFill>
                          <a:effectLst/>
                          <a:latin typeface="+mn-ea"/>
                          <a:ea typeface="+mn-ea"/>
                        </a:rPr>
                        <a:t>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季節に沿ったテーマ遊び</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81280">
                <a:tc>
                  <a:txBody>
                    <a:bodyPr/>
                    <a:lstStyle/>
                    <a:p>
                      <a:pPr algn="ctr">
                        <a:lnSpc>
                          <a:spcPct val="85000"/>
                        </a:lnSpc>
                        <a:spcAft>
                          <a:spcPts val="0"/>
                        </a:spcAft>
                      </a:pPr>
                      <a:r>
                        <a:rPr lang="en-US" sz="800" b="0" kern="100" dirty="0">
                          <a:solidFill>
                            <a:srgbClr val="00506C"/>
                          </a:solidFill>
                          <a:effectLst/>
                          <a:latin typeface="+mn-lt"/>
                          <a:ea typeface="+mn-ea"/>
                        </a:rPr>
                        <a:t>13</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育児相談</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身体測定、育児・栄養相談、ｳｪﾙﾈｽ･</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5085">
                <a:tc>
                  <a:txBody>
                    <a:bodyPr/>
                    <a:lstStyle/>
                    <a:p>
                      <a:pPr algn="ctr">
                        <a:lnSpc>
                          <a:spcPct val="85000"/>
                        </a:lnSpc>
                        <a:spcAft>
                          <a:spcPts val="0"/>
                        </a:spcAft>
                      </a:pPr>
                      <a:r>
                        <a:rPr lang="en-US" sz="800" b="0" kern="100" dirty="0">
                          <a:solidFill>
                            <a:srgbClr val="00506C"/>
                          </a:solidFill>
                          <a:effectLst/>
                          <a:latin typeface="+mn-lt"/>
                          <a:ea typeface="+mn-ea"/>
                        </a:rPr>
                        <a:t>14</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子育て相談</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子どもの</a:t>
                      </a:r>
                      <a:r>
                        <a:rPr lang="ja-JP" sz="800" kern="100" dirty="0" smtClean="0">
                          <a:solidFill>
                            <a:srgbClr val="00506C"/>
                          </a:solidFill>
                          <a:effectLst/>
                          <a:latin typeface="+mn-ea"/>
                          <a:ea typeface="+mn-ea"/>
                        </a:rPr>
                        <a:t>発達の相談</a:t>
                      </a:r>
                      <a:r>
                        <a:rPr lang="ja-JP" altLang="en-US" sz="800" kern="100" dirty="0" smtClean="0">
                          <a:solidFill>
                            <a:srgbClr val="00506C"/>
                          </a:solidFill>
                          <a:effectLst/>
                          <a:latin typeface="+mn-ea"/>
                          <a:ea typeface="+mn-ea"/>
                        </a:rPr>
                        <a:t>、</a:t>
                      </a:r>
                      <a:r>
                        <a:rPr lang="ja-JP" sz="800" kern="100" dirty="0" smtClean="0">
                          <a:solidFill>
                            <a:srgbClr val="00506C"/>
                          </a:solidFill>
                          <a:effectLst/>
                          <a:latin typeface="+mn-ea"/>
                          <a:ea typeface="+mn-ea"/>
                        </a:rPr>
                        <a:t>保護者</a:t>
                      </a:r>
                      <a:r>
                        <a:rPr lang="ja-JP" sz="800" kern="100" dirty="0">
                          <a:solidFill>
                            <a:srgbClr val="00506C"/>
                          </a:solidFill>
                          <a:effectLst/>
                          <a:latin typeface="+mn-ea"/>
                          <a:ea typeface="+mn-ea"/>
                        </a:rPr>
                        <a:t>の関わり方の支援</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47955">
                <a:tc>
                  <a:txBody>
                    <a:bodyPr/>
                    <a:lstStyle/>
                    <a:p>
                      <a:pPr algn="ctr">
                        <a:lnSpc>
                          <a:spcPct val="85000"/>
                        </a:lnSpc>
                        <a:spcAft>
                          <a:spcPts val="0"/>
                        </a:spcAft>
                      </a:pPr>
                      <a:r>
                        <a:rPr lang="en-US" sz="800" b="0" kern="100" dirty="0">
                          <a:solidFill>
                            <a:srgbClr val="00506C"/>
                          </a:solidFill>
                          <a:effectLst/>
                          <a:latin typeface="+mn-lt"/>
                          <a:ea typeface="+mn-ea"/>
                        </a:rPr>
                        <a:t>15</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マタニティクラス</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グループ学習、講話、調理実習、ｳｪﾙﾈｽ･</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r>
                        <a:rPr lang="ja-JP" sz="800" kern="100" dirty="0" smtClean="0">
                          <a:solidFill>
                            <a:srgbClr val="00506C"/>
                          </a:solidFill>
                          <a:effectLst/>
                          <a:latin typeface="+mn-ea"/>
                          <a:ea typeface="+mn-ea"/>
                        </a:rPr>
                        <a:t>等</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4450">
                <a:tc>
                  <a:txBody>
                    <a:bodyPr/>
                    <a:lstStyle/>
                    <a:p>
                      <a:pPr algn="ctr">
                        <a:lnSpc>
                          <a:spcPct val="85000"/>
                        </a:lnSpc>
                        <a:spcAft>
                          <a:spcPts val="0"/>
                        </a:spcAft>
                      </a:pPr>
                      <a:r>
                        <a:rPr lang="en-US" sz="800" b="0" kern="100" dirty="0">
                          <a:solidFill>
                            <a:srgbClr val="00506C"/>
                          </a:solidFill>
                          <a:effectLst/>
                          <a:latin typeface="+mn-lt"/>
                          <a:ea typeface="+mn-ea"/>
                        </a:rPr>
                        <a:t>16</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汽車</a:t>
                      </a:r>
                      <a:r>
                        <a:rPr lang="ja-JP" sz="800" kern="100" dirty="0" smtClean="0">
                          <a:solidFill>
                            <a:srgbClr val="00506C"/>
                          </a:solidFill>
                          <a:effectLst/>
                          <a:latin typeface="+mn-ea"/>
                          <a:ea typeface="+mn-ea"/>
                        </a:rPr>
                        <a:t>ポッポ</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親子</a:t>
                      </a:r>
                      <a:r>
                        <a:rPr lang="ja-JP" sz="800" kern="100" dirty="0">
                          <a:solidFill>
                            <a:srgbClr val="00506C"/>
                          </a:solidFill>
                          <a:effectLst/>
                          <a:latin typeface="+mn-ea"/>
                          <a:ea typeface="+mn-ea"/>
                        </a:rPr>
                        <a:t>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親子遊び、自由遊び、育児相談、ｳｪﾙﾈｽ･</a:t>
                      </a:r>
                      <a:r>
                        <a:rPr lang="ja-JP" sz="800" kern="100" dirty="0" smtClean="0">
                          <a:solidFill>
                            <a:srgbClr val="00506C"/>
                          </a:solidFill>
                          <a:effectLst/>
                          <a:latin typeface="+mn-ea"/>
                          <a:ea typeface="+mn-ea"/>
                        </a:rPr>
                        <a:t>ﾀｯﾁｹｱ</a:t>
                      </a:r>
                      <a:r>
                        <a:rPr lang="en-US" altLang="ja-JP" sz="800" kern="100" dirty="0" smtClean="0">
                          <a:solidFill>
                            <a:srgbClr val="00506C"/>
                          </a:solidFill>
                          <a:effectLst/>
                          <a:latin typeface="+mn-ea"/>
                          <a:ea typeface="+mn-ea"/>
                        </a:rPr>
                        <a:t>®</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44450">
                <a:tc>
                  <a:txBody>
                    <a:bodyPr/>
                    <a:lstStyle/>
                    <a:p>
                      <a:pPr algn="ctr">
                        <a:lnSpc>
                          <a:spcPct val="85000"/>
                        </a:lnSpc>
                        <a:spcAft>
                          <a:spcPts val="0"/>
                        </a:spcAft>
                      </a:pPr>
                      <a:r>
                        <a:rPr lang="en-US" sz="800" b="0" kern="100" dirty="0">
                          <a:solidFill>
                            <a:srgbClr val="00506C"/>
                          </a:solidFill>
                          <a:effectLst/>
                          <a:latin typeface="+mn-lt"/>
                          <a:ea typeface="+mn-ea"/>
                        </a:rPr>
                        <a:t>17</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赤ちゃん</a:t>
                      </a:r>
                      <a:r>
                        <a:rPr lang="ja-JP" sz="800" kern="100" dirty="0" smtClean="0">
                          <a:solidFill>
                            <a:srgbClr val="00506C"/>
                          </a:solidFill>
                          <a:effectLst/>
                          <a:latin typeface="+mn-ea"/>
                          <a:ea typeface="+mn-ea"/>
                        </a:rPr>
                        <a:t>と</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スキンシップ</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8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赤ちゃんとマッサージでスキンシップ</a:t>
                      </a:r>
                      <a:r>
                        <a:rPr lang="en-US" sz="800" kern="100">
                          <a:solidFill>
                            <a:srgbClr val="00506C"/>
                          </a:solidFill>
                          <a:effectLst/>
                          <a:latin typeface="+mn-ea"/>
                          <a:ea typeface="+mn-ea"/>
                        </a:rPr>
                        <a:t>(</a:t>
                      </a:r>
                      <a:r>
                        <a:rPr lang="ja-JP" sz="800" kern="100">
                          <a:solidFill>
                            <a:srgbClr val="00506C"/>
                          </a:solidFill>
                          <a:effectLst/>
                          <a:latin typeface="+mn-ea"/>
                          <a:ea typeface="+mn-ea"/>
                        </a:rPr>
                        <a:t>ｲﾝﾌｧﾝﾄﾏｯｻｰｼﾞ</a:t>
                      </a:r>
                      <a:r>
                        <a:rPr lang="en-US" sz="800" kern="100">
                          <a:solidFill>
                            <a:srgbClr val="00506C"/>
                          </a:solidFill>
                          <a:effectLst/>
                          <a:latin typeface="+mn-ea"/>
                          <a:ea typeface="+mn-ea"/>
                        </a:rPr>
                        <a:t>)</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33566">
                <a:tc>
                  <a:txBody>
                    <a:bodyPr/>
                    <a:lstStyle/>
                    <a:p>
                      <a:pPr algn="ctr">
                        <a:lnSpc>
                          <a:spcPct val="85000"/>
                        </a:lnSpc>
                        <a:spcAft>
                          <a:spcPts val="0"/>
                        </a:spcAft>
                      </a:pPr>
                      <a:r>
                        <a:rPr lang="en-US" sz="800" b="0" kern="100" dirty="0">
                          <a:solidFill>
                            <a:srgbClr val="00506C"/>
                          </a:solidFill>
                          <a:effectLst/>
                          <a:latin typeface="+mn-lt"/>
                          <a:ea typeface="+mn-ea"/>
                        </a:rPr>
                        <a:t>18</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小学生</a:t>
                      </a:r>
                      <a:r>
                        <a:rPr lang="ja-JP" sz="800" kern="100" dirty="0" smtClean="0">
                          <a:solidFill>
                            <a:srgbClr val="00506C"/>
                          </a:solidFill>
                          <a:effectLst/>
                          <a:latin typeface="+mn-ea"/>
                          <a:ea typeface="+mn-ea"/>
                        </a:rPr>
                        <a:t>の</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料理</a:t>
                      </a:r>
                      <a:r>
                        <a:rPr lang="ja-JP" sz="800" kern="100" dirty="0">
                          <a:solidFill>
                            <a:srgbClr val="00506C"/>
                          </a:solidFill>
                          <a:effectLst/>
                          <a:latin typeface="+mn-ea"/>
                          <a:ea typeface="+mn-ea"/>
                        </a:rPr>
                        <a:t>教室</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0070C0"/>
                          </a:solidFill>
                          <a:effectLst/>
                          <a:latin typeface="+mn-ea"/>
                          <a:ea typeface="+mn-ea"/>
                        </a:rPr>
                        <a:t>●</a:t>
                      </a:r>
                      <a:endParaRPr lang="ja-JP" sz="8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a:solidFill>
                            <a:srgbClr val="00506C"/>
                          </a:solidFill>
                          <a:effectLst/>
                          <a:latin typeface="+mn-ea"/>
                          <a:ea typeface="+mn-ea"/>
                        </a:rPr>
                        <a:t>食に関する講話と調理実習</a:t>
                      </a:r>
                      <a:endParaRPr lang="ja-JP" sz="8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22308">
                <a:tc>
                  <a:txBody>
                    <a:bodyPr/>
                    <a:lstStyle/>
                    <a:p>
                      <a:pPr algn="ctr">
                        <a:lnSpc>
                          <a:spcPct val="85000"/>
                        </a:lnSpc>
                        <a:spcAft>
                          <a:spcPts val="0"/>
                        </a:spcAft>
                      </a:pPr>
                      <a:r>
                        <a:rPr lang="en-US" sz="800" b="0" kern="100" dirty="0">
                          <a:solidFill>
                            <a:srgbClr val="00506C"/>
                          </a:solidFill>
                          <a:effectLst/>
                          <a:latin typeface="+mn-lt"/>
                          <a:ea typeface="+mn-ea"/>
                        </a:rPr>
                        <a:t>19</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健康相談</a:t>
                      </a:r>
                      <a:r>
                        <a:rPr lang="ja-JP" sz="800" kern="100" dirty="0" smtClean="0">
                          <a:solidFill>
                            <a:srgbClr val="00506C"/>
                          </a:solidFill>
                          <a:effectLst/>
                          <a:latin typeface="+mn-ea"/>
                          <a:ea typeface="+mn-ea"/>
                        </a:rPr>
                        <a:t>・</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栄養</a:t>
                      </a:r>
                      <a:r>
                        <a:rPr lang="ja-JP" sz="800" kern="100" dirty="0">
                          <a:solidFill>
                            <a:srgbClr val="00506C"/>
                          </a:solidFill>
                          <a:effectLst/>
                          <a:latin typeface="+mn-ea"/>
                          <a:ea typeface="+mn-ea"/>
                        </a:rPr>
                        <a:t>相談</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996633"/>
                          </a:solidFill>
                          <a:effectLst/>
                          <a:latin typeface="+mn-ea"/>
                          <a:ea typeface="+mn-ea"/>
                        </a:rPr>
                        <a:t>●</a:t>
                      </a:r>
                      <a:endParaRPr lang="ja-JP" sz="900" kern="100" dirty="0">
                        <a:solidFill>
                          <a:srgbClr val="996633"/>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保健師・栄養士による個別相談</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22308">
                <a:tc>
                  <a:txBody>
                    <a:bodyPr/>
                    <a:lstStyle/>
                    <a:p>
                      <a:pPr algn="ctr">
                        <a:lnSpc>
                          <a:spcPct val="85000"/>
                        </a:lnSpc>
                        <a:spcAft>
                          <a:spcPts val="0"/>
                        </a:spcAft>
                      </a:pPr>
                      <a:r>
                        <a:rPr lang="en-US" sz="800" b="0" kern="100" dirty="0">
                          <a:solidFill>
                            <a:srgbClr val="00506C"/>
                          </a:solidFill>
                          <a:effectLst/>
                          <a:latin typeface="+mn-lt"/>
                          <a:ea typeface="+mn-ea"/>
                        </a:rPr>
                        <a:t>20</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自殺対策事業</a:t>
                      </a:r>
                    </a:p>
                    <a:p>
                      <a:pPr algn="just">
                        <a:lnSpc>
                          <a:spcPct val="85000"/>
                        </a:lnSpc>
                        <a:spcAft>
                          <a:spcPts val="0"/>
                        </a:spcAft>
                      </a:pPr>
                      <a:r>
                        <a:rPr lang="ja-JP" sz="550" kern="100" dirty="0">
                          <a:solidFill>
                            <a:srgbClr val="00506C"/>
                          </a:solidFill>
                          <a:effectLst/>
                          <a:latin typeface="+mn-ea"/>
                          <a:ea typeface="+mn-ea"/>
                        </a:rPr>
                        <a:t>（いのちをたいせつに）</a:t>
                      </a:r>
                      <a:endParaRPr lang="ja-JP" sz="55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自殺対策のための人材（ゲートキーパー）養成</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39781">
                <a:tc>
                  <a:txBody>
                    <a:bodyPr/>
                    <a:lstStyle/>
                    <a:p>
                      <a:pPr algn="ctr">
                        <a:lnSpc>
                          <a:spcPct val="85000"/>
                        </a:lnSpc>
                        <a:spcAft>
                          <a:spcPts val="0"/>
                        </a:spcAft>
                      </a:pPr>
                      <a:r>
                        <a:rPr lang="en-US" sz="800" b="0" kern="100" dirty="0">
                          <a:solidFill>
                            <a:srgbClr val="00506C"/>
                          </a:solidFill>
                          <a:effectLst/>
                          <a:latin typeface="+mn-lt"/>
                          <a:ea typeface="+mn-ea"/>
                        </a:rPr>
                        <a:t>21</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チャレンジデー</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en-US" sz="700" kern="100" dirty="0">
                          <a:solidFill>
                            <a:srgbClr val="00506C"/>
                          </a:solidFill>
                          <a:effectLst/>
                          <a:latin typeface="+mn-ea"/>
                          <a:ea typeface="+mn-ea"/>
                        </a:rPr>
                        <a:t>15</a:t>
                      </a:r>
                      <a:r>
                        <a:rPr lang="ja-JP" sz="700" kern="100" dirty="0">
                          <a:solidFill>
                            <a:srgbClr val="00506C"/>
                          </a:solidFill>
                          <a:effectLst/>
                          <a:latin typeface="+mn-ea"/>
                          <a:ea typeface="+mn-ea"/>
                        </a:rPr>
                        <a:t>分間の運動推奨</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79375">
                <a:tc>
                  <a:txBody>
                    <a:bodyPr/>
                    <a:lstStyle/>
                    <a:p>
                      <a:pPr algn="ctr">
                        <a:lnSpc>
                          <a:spcPct val="85000"/>
                        </a:lnSpc>
                        <a:spcAft>
                          <a:spcPts val="0"/>
                        </a:spcAft>
                      </a:pPr>
                      <a:r>
                        <a:rPr lang="en-US" sz="800" b="0" kern="100" dirty="0">
                          <a:solidFill>
                            <a:srgbClr val="00506C"/>
                          </a:solidFill>
                          <a:effectLst/>
                          <a:latin typeface="+mn-lt"/>
                          <a:ea typeface="+mn-ea"/>
                        </a:rPr>
                        <a:t>22</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子宮がん検診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集団検診、施設検診を実施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65768">
                <a:tc>
                  <a:txBody>
                    <a:bodyPr/>
                    <a:lstStyle/>
                    <a:p>
                      <a:pPr algn="ctr">
                        <a:lnSpc>
                          <a:spcPct val="85000"/>
                        </a:lnSpc>
                        <a:spcAft>
                          <a:spcPts val="0"/>
                        </a:spcAft>
                      </a:pPr>
                      <a:r>
                        <a:rPr lang="en-US" sz="800" b="0" kern="100" dirty="0">
                          <a:solidFill>
                            <a:srgbClr val="00506C"/>
                          </a:solidFill>
                          <a:effectLst/>
                          <a:latin typeface="+mn-lt"/>
                          <a:ea typeface="+mn-ea"/>
                        </a:rPr>
                        <a:t>23</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乳がん検診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集団検診、施設検診を実施</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63078">
                <a:tc>
                  <a:txBody>
                    <a:bodyPr/>
                    <a:lstStyle/>
                    <a:p>
                      <a:pPr algn="ctr">
                        <a:lnSpc>
                          <a:spcPct val="85000"/>
                        </a:lnSpc>
                        <a:spcAft>
                          <a:spcPts val="0"/>
                        </a:spcAft>
                      </a:pPr>
                      <a:r>
                        <a:rPr lang="en-US" sz="800" b="0" kern="100" dirty="0">
                          <a:solidFill>
                            <a:srgbClr val="00506C"/>
                          </a:solidFill>
                          <a:effectLst/>
                          <a:latin typeface="+mn-lt"/>
                          <a:ea typeface="+mn-ea"/>
                        </a:rPr>
                        <a:t>24</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800" kern="100" dirty="0">
                          <a:solidFill>
                            <a:srgbClr val="00506C"/>
                          </a:solidFill>
                          <a:effectLst/>
                          <a:latin typeface="+mn-ea"/>
                          <a:ea typeface="+mn-ea"/>
                        </a:rPr>
                        <a:t>30</a:t>
                      </a:r>
                      <a:r>
                        <a:rPr lang="ja-JP" sz="800" kern="100" dirty="0">
                          <a:solidFill>
                            <a:srgbClr val="00506C"/>
                          </a:solidFill>
                          <a:effectLst/>
                          <a:latin typeface="+mn-ea"/>
                          <a:ea typeface="+mn-ea"/>
                        </a:rPr>
                        <a:t>代女性</a:t>
                      </a:r>
                      <a:r>
                        <a:rPr lang="ja-JP" sz="800" kern="100" dirty="0" smtClean="0">
                          <a:solidFill>
                            <a:srgbClr val="00506C"/>
                          </a:solidFill>
                          <a:effectLst/>
                          <a:latin typeface="+mn-ea"/>
                          <a:ea typeface="+mn-ea"/>
                        </a:rPr>
                        <a:t>の</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乳がん</a:t>
                      </a:r>
                      <a:r>
                        <a:rPr lang="ja-JP" sz="800" kern="100" dirty="0">
                          <a:solidFill>
                            <a:srgbClr val="00506C"/>
                          </a:solidFill>
                          <a:effectLst/>
                          <a:latin typeface="+mn-ea"/>
                          <a:ea typeface="+mn-ea"/>
                        </a:rPr>
                        <a:t>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en-US" sz="700" kern="100">
                          <a:solidFill>
                            <a:srgbClr val="00506C"/>
                          </a:solidFill>
                          <a:effectLst/>
                          <a:latin typeface="+mn-ea"/>
                          <a:ea typeface="+mn-ea"/>
                        </a:rPr>
                        <a:t>37</a:t>
                      </a:r>
                      <a:r>
                        <a:rPr lang="ja-JP" sz="700" kern="100">
                          <a:solidFill>
                            <a:srgbClr val="00506C"/>
                          </a:solidFill>
                          <a:effectLst/>
                          <a:latin typeface="+mn-ea"/>
                          <a:ea typeface="+mn-ea"/>
                        </a:rPr>
                        <a:t>歳・</a:t>
                      </a:r>
                      <a:r>
                        <a:rPr lang="en-US" sz="700" kern="100">
                          <a:solidFill>
                            <a:srgbClr val="00506C"/>
                          </a:solidFill>
                          <a:effectLst/>
                          <a:latin typeface="+mn-ea"/>
                          <a:ea typeface="+mn-ea"/>
                        </a:rPr>
                        <a:t>39</a:t>
                      </a:r>
                      <a:r>
                        <a:rPr lang="ja-JP" sz="700" kern="100">
                          <a:solidFill>
                            <a:srgbClr val="00506C"/>
                          </a:solidFill>
                          <a:effectLst/>
                          <a:latin typeface="+mn-ea"/>
                          <a:ea typeface="+mn-ea"/>
                        </a:rPr>
                        <a:t>歳になる女性を対象に集団検診を実施</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33957">
                <a:tc>
                  <a:txBody>
                    <a:bodyPr/>
                    <a:lstStyle/>
                    <a:p>
                      <a:pPr algn="ctr">
                        <a:lnSpc>
                          <a:spcPct val="85000"/>
                        </a:lnSpc>
                        <a:spcAft>
                          <a:spcPts val="0"/>
                        </a:spcAft>
                      </a:pPr>
                      <a:r>
                        <a:rPr lang="en-US" sz="800" b="0" kern="100">
                          <a:solidFill>
                            <a:srgbClr val="00506C"/>
                          </a:solidFill>
                          <a:effectLst/>
                          <a:latin typeface="+mn-lt"/>
                          <a:ea typeface="+mn-ea"/>
                        </a:rPr>
                        <a:t>25</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胃がん検診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集団検診を実施</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63077">
                <a:tc>
                  <a:txBody>
                    <a:bodyPr/>
                    <a:lstStyle/>
                    <a:p>
                      <a:pPr algn="ctr">
                        <a:lnSpc>
                          <a:spcPct val="85000"/>
                        </a:lnSpc>
                        <a:spcAft>
                          <a:spcPts val="0"/>
                        </a:spcAft>
                      </a:pPr>
                      <a:r>
                        <a:rPr lang="en-US" sz="800" b="0" kern="100">
                          <a:solidFill>
                            <a:srgbClr val="00506C"/>
                          </a:solidFill>
                          <a:effectLst/>
                          <a:latin typeface="+mn-lt"/>
                          <a:ea typeface="+mn-ea"/>
                        </a:rPr>
                        <a:t>26</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胃がん</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リスク</a:t>
                      </a:r>
                      <a:r>
                        <a:rPr lang="ja-JP" sz="800" kern="100" dirty="0">
                          <a:solidFill>
                            <a:srgbClr val="00506C"/>
                          </a:solidFill>
                          <a:effectLst/>
                          <a:latin typeface="+mn-ea"/>
                          <a:ea typeface="+mn-ea"/>
                        </a:rPr>
                        <a:t>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施設検診を実施</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33957">
                <a:tc>
                  <a:txBody>
                    <a:bodyPr/>
                    <a:lstStyle/>
                    <a:p>
                      <a:pPr algn="ctr">
                        <a:lnSpc>
                          <a:spcPct val="85000"/>
                        </a:lnSpc>
                        <a:spcAft>
                          <a:spcPts val="0"/>
                        </a:spcAft>
                      </a:pPr>
                      <a:r>
                        <a:rPr lang="en-US" sz="800" b="0" kern="100">
                          <a:solidFill>
                            <a:srgbClr val="00506C"/>
                          </a:solidFill>
                          <a:effectLst/>
                          <a:latin typeface="+mn-lt"/>
                          <a:ea typeface="+mn-ea"/>
                        </a:rPr>
                        <a:t>27</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大腸がん検診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集団検診、施設検診を実施</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80550">
                <a:tc>
                  <a:txBody>
                    <a:bodyPr/>
                    <a:lstStyle/>
                    <a:p>
                      <a:pPr algn="ctr">
                        <a:lnSpc>
                          <a:spcPct val="85000"/>
                        </a:lnSpc>
                        <a:spcAft>
                          <a:spcPts val="0"/>
                        </a:spcAft>
                      </a:pPr>
                      <a:r>
                        <a:rPr lang="en-US" sz="800" b="0" kern="100">
                          <a:solidFill>
                            <a:srgbClr val="00506C"/>
                          </a:solidFill>
                          <a:effectLst/>
                          <a:latin typeface="+mn-lt"/>
                          <a:ea typeface="+mn-ea"/>
                        </a:rPr>
                        <a:t>28</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肺がん検診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集団検診、施設検診を実施</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74726">
                <a:tc>
                  <a:txBody>
                    <a:bodyPr/>
                    <a:lstStyle/>
                    <a:p>
                      <a:pPr algn="ctr">
                        <a:lnSpc>
                          <a:spcPct val="85000"/>
                        </a:lnSpc>
                        <a:spcAft>
                          <a:spcPts val="0"/>
                        </a:spcAft>
                      </a:pPr>
                      <a:r>
                        <a:rPr lang="en-US" sz="800" b="0" kern="100">
                          <a:solidFill>
                            <a:srgbClr val="00506C"/>
                          </a:solidFill>
                          <a:effectLst/>
                          <a:latin typeface="+mn-lt"/>
                          <a:ea typeface="+mn-ea"/>
                        </a:rPr>
                        <a:t>29</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後期</a:t>
                      </a:r>
                      <a:r>
                        <a:rPr lang="ja-JP" sz="800" kern="100" dirty="0" smtClean="0">
                          <a:solidFill>
                            <a:srgbClr val="00506C"/>
                          </a:solidFill>
                          <a:effectLst/>
                          <a:latin typeface="+mn-ea"/>
                          <a:ea typeface="+mn-ea"/>
                        </a:rPr>
                        <a:t>高齢者</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健康診査</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CC9900"/>
                          </a:solidFill>
                          <a:effectLst/>
                          <a:latin typeface="+mn-ea"/>
                          <a:ea typeface="+mn-ea"/>
                        </a:rPr>
                        <a:t> </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医療機関委託の個別健診</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98023">
                <a:tc>
                  <a:txBody>
                    <a:bodyPr/>
                    <a:lstStyle/>
                    <a:p>
                      <a:pPr algn="ctr">
                        <a:lnSpc>
                          <a:spcPct val="85000"/>
                        </a:lnSpc>
                        <a:spcAft>
                          <a:spcPts val="0"/>
                        </a:spcAft>
                      </a:pPr>
                      <a:r>
                        <a:rPr lang="en-US" sz="800" b="0" kern="100">
                          <a:solidFill>
                            <a:srgbClr val="00506C"/>
                          </a:solidFill>
                          <a:effectLst/>
                          <a:latin typeface="+mn-lt"/>
                          <a:ea typeface="+mn-ea"/>
                        </a:rPr>
                        <a:t>30</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肝炎検査</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医療機関委託の個別健診</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33957">
                <a:tc>
                  <a:txBody>
                    <a:bodyPr/>
                    <a:lstStyle/>
                    <a:p>
                      <a:pPr algn="ctr">
                        <a:lnSpc>
                          <a:spcPct val="85000"/>
                        </a:lnSpc>
                        <a:spcAft>
                          <a:spcPts val="0"/>
                        </a:spcAft>
                      </a:pPr>
                      <a:r>
                        <a:rPr lang="en-US" sz="800" b="0" kern="100">
                          <a:solidFill>
                            <a:srgbClr val="00506C"/>
                          </a:solidFill>
                          <a:effectLst/>
                          <a:latin typeface="+mn-lt"/>
                          <a:ea typeface="+mn-ea"/>
                        </a:rPr>
                        <a:t>31</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成人歯科検診</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医療機関委託の個別健診</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57254">
                <a:tc>
                  <a:txBody>
                    <a:bodyPr/>
                    <a:lstStyle/>
                    <a:p>
                      <a:pPr algn="ctr">
                        <a:lnSpc>
                          <a:spcPct val="85000"/>
                        </a:lnSpc>
                        <a:spcAft>
                          <a:spcPts val="0"/>
                        </a:spcAft>
                      </a:pPr>
                      <a:r>
                        <a:rPr lang="en-US" sz="800" b="0" kern="100">
                          <a:solidFill>
                            <a:srgbClr val="00506C"/>
                          </a:solidFill>
                          <a:effectLst/>
                          <a:latin typeface="+mn-lt"/>
                          <a:ea typeface="+mn-ea"/>
                        </a:rPr>
                        <a:t>32</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ヘルスメイト</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養成</a:t>
                      </a:r>
                      <a:r>
                        <a:rPr lang="ja-JP" sz="800" kern="100" dirty="0">
                          <a:solidFill>
                            <a:srgbClr val="00506C"/>
                          </a:solidFill>
                          <a:effectLst/>
                          <a:latin typeface="+mn-ea"/>
                          <a:ea typeface="+mn-ea"/>
                        </a:rPr>
                        <a:t>講座</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家庭や地域で食生活改善活動を実践するヘルスメイト（食生活改善推進員）を養成</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68901">
                <a:tc>
                  <a:txBody>
                    <a:bodyPr/>
                    <a:lstStyle/>
                    <a:p>
                      <a:pPr algn="ctr">
                        <a:lnSpc>
                          <a:spcPct val="85000"/>
                        </a:lnSpc>
                        <a:spcAft>
                          <a:spcPts val="0"/>
                        </a:spcAft>
                      </a:pPr>
                      <a:r>
                        <a:rPr lang="en-US" sz="800" b="0" kern="100" dirty="0">
                          <a:solidFill>
                            <a:srgbClr val="00506C"/>
                          </a:solidFill>
                          <a:effectLst/>
                          <a:latin typeface="+mn-lt"/>
                          <a:ea typeface="+mn-ea"/>
                        </a:rPr>
                        <a:t>33</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町民健康デー</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C9900"/>
                          </a:solidFill>
                          <a:effectLst/>
                          <a:latin typeface="+mn-ea"/>
                          <a:ea typeface="+mn-ea"/>
                        </a:rPr>
                        <a:t>●</a:t>
                      </a:r>
                      <a:endParaRPr lang="ja-JP" sz="900" kern="100" dirty="0">
                        <a:solidFill>
                          <a:srgbClr val="CC99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a:solidFill>
                            <a:srgbClr val="00506C"/>
                          </a:solidFill>
                          <a:effectLst/>
                          <a:latin typeface="+mn-ea"/>
                          <a:ea typeface="+mn-ea"/>
                        </a:rPr>
                        <a:t>健康に対する正しい理解と知識の普及を図る</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39781">
                <a:tc>
                  <a:txBody>
                    <a:bodyPr/>
                    <a:lstStyle/>
                    <a:p>
                      <a:pPr algn="ctr">
                        <a:lnSpc>
                          <a:spcPct val="85000"/>
                        </a:lnSpc>
                        <a:spcAft>
                          <a:spcPts val="0"/>
                        </a:spcAft>
                      </a:pPr>
                      <a:r>
                        <a:rPr lang="en-US" sz="800" b="0" kern="100">
                          <a:solidFill>
                            <a:srgbClr val="00506C"/>
                          </a:solidFill>
                          <a:effectLst/>
                          <a:latin typeface="+mn-lt"/>
                          <a:ea typeface="+mn-ea"/>
                        </a:rPr>
                        <a:t>34</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定期予防接種</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ja-JP" altLang="en-US" sz="8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C00000"/>
                          </a:solidFill>
                          <a:effectLst/>
                          <a:latin typeface="+mn-ea"/>
                          <a:ea typeface="+mn-ea"/>
                        </a:rPr>
                        <a:t>●</a:t>
                      </a:r>
                      <a:endParaRPr lang="ja-JP" sz="900" kern="100" dirty="0">
                        <a:solidFill>
                          <a:srgbClr val="C0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just">
                        <a:lnSpc>
                          <a:spcPct val="85000"/>
                        </a:lnSpc>
                        <a:spcAft>
                          <a:spcPts val="0"/>
                        </a:spcAft>
                      </a:pPr>
                      <a:r>
                        <a:rPr lang="ja-JP" sz="700" kern="100" dirty="0">
                          <a:solidFill>
                            <a:srgbClr val="00506C"/>
                          </a:solidFill>
                          <a:effectLst/>
                          <a:latin typeface="+mn-ea"/>
                          <a:ea typeface="+mn-ea"/>
                        </a:rPr>
                        <a:t>予防接種法に基づく定期</a:t>
                      </a:r>
                      <a:r>
                        <a:rPr lang="ja-JP" sz="700" kern="100" dirty="0" smtClean="0">
                          <a:solidFill>
                            <a:srgbClr val="00506C"/>
                          </a:solidFill>
                          <a:effectLst/>
                          <a:latin typeface="+mn-ea"/>
                          <a:ea typeface="+mn-ea"/>
                        </a:rPr>
                        <a:t>の</a:t>
                      </a:r>
                      <a:endParaRPr lang="en-US" altLang="ja-JP" sz="700" kern="100" dirty="0" smtClean="0">
                        <a:solidFill>
                          <a:srgbClr val="00506C"/>
                        </a:solidFill>
                        <a:effectLst/>
                        <a:latin typeface="+mn-ea"/>
                        <a:ea typeface="+mn-ea"/>
                      </a:endParaRPr>
                    </a:p>
                    <a:p>
                      <a:pPr algn="just">
                        <a:lnSpc>
                          <a:spcPct val="85000"/>
                        </a:lnSpc>
                        <a:spcAft>
                          <a:spcPts val="0"/>
                        </a:spcAft>
                      </a:pPr>
                      <a:r>
                        <a:rPr lang="ja-JP" sz="700" kern="100" dirty="0" smtClean="0">
                          <a:solidFill>
                            <a:srgbClr val="00506C"/>
                          </a:solidFill>
                          <a:effectLst/>
                          <a:latin typeface="+mn-ea"/>
                          <a:ea typeface="+mn-ea"/>
                        </a:rPr>
                        <a:t>予防</a:t>
                      </a:r>
                      <a:r>
                        <a:rPr lang="ja-JP" sz="700" kern="100" dirty="0">
                          <a:solidFill>
                            <a:srgbClr val="00506C"/>
                          </a:solidFill>
                          <a:effectLst/>
                          <a:latin typeface="+mn-ea"/>
                          <a:ea typeface="+mn-ea"/>
                        </a:rPr>
                        <a:t>接種を推奨</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altLang="ja-JP" sz="700" kern="100" dirty="0" smtClean="0">
                          <a:solidFill>
                            <a:srgbClr val="00506C"/>
                          </a:solidFill>
                          <a:effectLst/>
                          <a:latin typeface="+mn-ea"/>
                          <a:ea typeface="+mn-ea"/>
                        </a:rPr>
                        <a:t>保健</a:t>
                      </a:r>
                      <a:endParaRPr lang="en-US" altLang="ja-JP" sz="700" kern="100" dirty="0" smtClean="0">
                        <a:solidFill>
                          <a:srgbClr val="00506C"/>
                        </a:solidFill>
                        <a:effectLst/>
                        <a:latin typeface="+mn-ea"/>
                        <a:ea typeface="+mn-ea"/>
                      </a:endParaRPr>
                    </a:p>
                    <a:p>
                      <a:pPr algn="just">
                        <a:lnSpc>
                          <a:spcPct val="85000"/>
                        </a:lnSpc>
                        <a:spcAft>
                          <a:spcPts val="0"/>
                        </a:spcAft>
                      </a:pPr>
                      <a:r>
                        <a:rPr lang="ja-JP" altLang="en-US" sz="700" kern="100" dirty="0" smtClean="0">
                          <a:solidFill>
                            <a:srgbClr val="00506C"/>
                          </a:solidFill>
                          <a:effectLst/>
                          <a:latin typeface="+mn-ea"/>
                          <a:ea typeface="+mn-ea"/>
                        </a:rPr>
                        <a:t>センター</a:t>
                      </a:r>
                      <a:endParaRPr lang="ja-JP" altLang="ja-JP" sz="7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28133">
                <a:tc>
                  <a:txBody>
                    <a:bodyPr/>
                    <a:lstStyle/>
                    <a:p>
                      <a:pPr algn="ctr">
                        <a:lnSpc>
                          <a:spcPct val="85000"/>
                        </a:lnSpc>
                        <a:spcAft>
                          <a:spcPts val="0"/>
                        </a:spcAft>
                      </a:pPr>
                      <a:r>
                        <a:rPr lang="en-US" sz="800" b="0" kern="100">
                          <a:solidFill>
                            <a:srgbClr val="00506C"/>
                          </a:solidFill>
                          <a:effectLst/>
                          <a:latin typeface="+mn-lt"/>
                          <a:ea typeface="+mn-ea"/>
                        </a:rPr>
                        <a:t>35</a:t>
                      </a:r>
                      <a:endParaRPr lang="ja-JP" sz="800" b="0" kern="10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smtClean="0">
                          <a:solidFill>
                            <a:srgbClr val="00506C"/>
                          </a:solidFill>
                          <a:effectLst/>
                          <a:latin typeface="+mn-ea"/>
                          <a:ea typeface="+mn-ea"/>
                        </a:rPr>
                        <a:t>ファミリーサポートセンター</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ja-JP" altLang="en-US" sz="800" kern="100" dirty="0" smtClean="0">
                          <a:solidFill>
                            <a:srgbClr val="0070C0"/>
                          </a:solidFill>
                          <a:effectLst/>
                          <a:latin typeface="+mn-ea"/>
                          <a:ea typeface="+mn-ea"/>
                        </a:rPr>
                        <a:t>●</a:t>
                      </a:r>
                      <a:endParaRPr lang="ja-JP" sz="900" kern="100" dirty="0">
                        <a:solidFill>
                          <a:srgbClr val="0070C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DDFFFF"/>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dirty="0">
                          <a:solidFill>
                            <a:srgbClr val="00506C"/>
                          </a:solidFill>
                          <a:effectLst/>
                          <a:latin typeface="+mn-ea"/>
                          <a:ea typeface="+mn-ea"/>
                        </a:rPr>
                        <a:t>子育ての相互援助活動の場を提供</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550" kern="100" dirty="0" smtClean="0">
                          <a:solidFill>
                            <a:srgbClr val="00506C"/>
                          </a:solidFill>
                          <a:effectLst/>
                          <a:latin typeface="+mn-ea"/>
                          <a:ea typeface="+mn-ea"/>
                        </a:rPr>
                        <a:t>福祉課</a:t>
                      </a:r>
                      <a:endParaRPr lang="en-US" altLang="ja-JP" sz="550" kern="100" dirty="0" smtClean="0">
                        <a:solidFill>
                          <a:srgbClr val="00506C"/>
                        </a:solidFill>
                        <a:effectLst/>
                        <a:latin typeface="+mn-ea"/>
                        <a:ea typeface="+mn-ea"/>
                      </a:endParaRPr>
                    </a:p>
                    <a:p>
                      <a:pPr algn="just">
                        <a:lnSpc>
                          <a:spcPct val="85000"/>
                        </a:lnSpc>
                        <a:spcAft>
                          <a:spcPts val="0"/>
                        </a:spcAft>
                      </a:pPr>
                      <a:r>
                        <a:rPr lang="ja-JP" sz="550" kern="100" dirty="0" smtClean="0">
                          <a:solidFill>
                            <a:srgbClr val="00506C"/>
                          </a:solidFill>
                          <a:effectLst/>
                          <a:latin typeface="+mn-ea"/>
                          <a:ea typeface="+mn-ea"/>
                        </a:rPr>
                        <a:t>子育て</a:t>
                      </a:r>
                      <a:r>
                        <a:rPr lang="ja-JP" sz="550" kern="100" dirty="0">
                          <a:solidFill>
                            <a:srgbClr val="00506C"/>
                          </a:solidFill>
                          <a:effectLst/>
                          <a:latin typeface="+mn-ea"/>
                          <a:ea typeface="+mn-ea"/>
                        </a:rPr>
                        <a:t>支援センター</a:t>
                      </a:r>
                      <a:endParaRPr lang="ja-JP" sz="55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26423">
                <a:tc>
                  <a:txBody>
                    <a:bodyPr/>
                    <a:lstStyle/>
                    <a:p>
                      <a:pPr algn="ctr">
                        <a:lnSpc>
                          <a:spcPct val="85000"/>
                        </a:lnSpc>
                        <a:spcAft>
                          <a:spcPts val="0"/>
                        </a:spcAft>
                      </a:pPr>
                      <a:r>
                        <a:rPr lang="en-US" sz="800" b="0" kern="100" dirty="0">
                          <a:solidFill>
                            <a:srgbClr val="00506C"/>
                          </a:solidFill>
                          <a:effectLst/>
                          <a:latin typeface="+mn-lt"/>
                          <a:ea typeface="+mn-ea"/>
                        </a:rPr>
                        <a:t>36</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a:solidFill>
                            <a:srgbClr val="00506C"/>
                          </a:solidFill>
                          <a:effectLst/>
                          <a:latin typeface="+mn-ea"/>
                          <a:ea typeface="+mn-ea"/>
                        </a:rPr>
                        <a:t>子育てサロン</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a:solidFill>
                            <a:srgbClr val="00506C"/>
                          </a:solidFill>
                          <a:effectLst/>
                          <a:latin typeface="+mn-ea"/>
                          <a:ea typeface="+mn-ea"/>
                        </a:rPr>
                        <a:t>育児相談、定期的な講座開催</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550" kern="100" dirty="0" smtClean="0">
                          <a:solidFill>
                            <a:srgbClr val="00506C"/>
                          </a:solidFill>
                          <a:effectLst/>
                          <a:latin typeface="+mn-ea"/>
                          <a:ea typeface="+mn-ea"/>
                        </a:rPr>
                        <a:t>福祉課</a:t>
                      </a:r>
                      <a:endParaRPr lang="en-US" altLang="ja-JP" sz="550" kern="100" dirty="0" smtClean="0">
                        <a:solidFill>
                          <a:srgbClr val="00506C"/>
                        </a:solidFill>
                        <a:effectLst/>
                        <a:latin typeface="+mn-ea"/>
                        <a:ea typeface="+mn-ea"/>
                      </a:endParaRPr>
                    </a:p>
                    <a:p>
                      <a:pPr algn="just">
                        <a:lnSpc>
                          <a:spcPct val="85000"/>
                        </a:lnSpc>
                        <a:spcAft>
                          <a:spcPts val="0"/>
                        </a:spcAft>
                      </a:pPr>
                      <a:r>
                        <a:rPr lang="ja-JP" sz="550" kern="100" dirty="0" smtClean="0">
                          <a:solidFill>
                            <a:srgbClr val="00506C"/>
                          </a:solidFill>
                          <a:effectLst/>
                          <a:latin typeface="+mn-ea"/>
                          <a:ea typeface="+mn-ea"/>
                        </a:rPr>
                        <a:t>子育て</a:t>
                      </a:r>
                      <a:r>
                        <a:rPr lang="ja-JP" sz="550" kern="100" dirty="0">
                          <a:solidFill>
                            <a:srgbClr val="00506C"/>
                          </a:solidFill>
                          <a:effectLst/>
                          <a:latin typeface="+mn-ea"/>
                          <a:ea typeface="+mn-ea"/>
                        </a:rPr>
                        <a:t>支援センター</a:t>
                      </a:r>
                      <a:endParaRPr lang="ja-JP" sz="55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rgbClr val="FFFFCC"/>
                    </a:solidFill>
                  </a:tcPr>
                </a:tc>
              </a:tr>
              <a:tr h="157999">
                <a:tc>
                  <a:txBody>
                    <a:bodyPr/>
                    <a:lstStyle/>
                    <a:p>
                      <a:pPr algn="ctr">
                        <a:lnSpc>
                          <a:spcPct val="85000"/>
                        </a:lnSpc>
                        <a:spcAft>
                          <a:spcPts val="0"/>
                        </a:spcAft>
                      </a:pPr>
                      <a:r>
                        <a:rPr lang="en-US" sz="800" b="0" kern="100" dirty="0">
                          <a:solidFill>
                            <a:srgbClr val="00506C"/>
                          </a:solidFill>
                          <a:effectLst/>
                          <a:latin typeface="+mn-lt"/>
                          <a:ea typeface="+mn-ea"/>
                        </a:rPr>
                        <a:t>37</a:t>
                      </a:r>
                      <a:endParaRPr lang="ja-JP" sz="800" b="0" kern="100" dirty="0">
                        <a:solidFill>
                          <a:srgbClr val="00506C"/>
                        </a:solidFill>
                        <a:effectLst/>
                        <a:latin typeface="+mn-lt"/>
                        <a:ea typeface="+mn-ea"/>
                        <a:cs typeface="Times New Roman"/>
                      </a:endParaRPr>
                    </a:p>
                  </a:txBody>
                  <a:tcPr marL="18000" marR="18000" marT="0" marB="0" anchor="ctr">
                    <a:lnL w="12700" cap="flat" cmpd="sng" algn="ctr">
                      <a:solidFill>
                        <a:srgbClr val="00B0F0"/>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800" kern="100" dirty="0" err="1">
                          <a:solidFill>
                            <a:srgbClr val="00506C"/>
                          </a:solidFill>
                          <a:effectLst/>
                          <a:latin typeface="+mn-ea"/>
                          <a:ea typeface="+mn-ea"/>
                        </a:rPr>
                        <a:t>ゆた</a:t>
                      </a:r>
                      <a:r>
                        <a:rPr lang="ja-JP" sz="800" kern="100" dirty="0" smtClean="0">
                          <a:solidFill>
                            <a:srgbClr val="00506C"/>
                          </a:solidFill>
                          <a:effectLst/>
                          <a:latin typeface="+mn-ea"/>
                          <a:ea typeface="+mn-ea"/>
                        </a:rPr>
                        <a:t>ぽん</a:t>
                      </a:r>
                      <a:endParaRPr lang="en-US" altLang="ja-JP" sz="800" kern="100" dirty="0" smtClean="0">
                        <a:solidFill>
                          <a:srgbClr val="00506C"/>
                        </a:solidFill>
                        <a:effectLst/>
                        <a:latin typeface="+mn-ea"/>
                        <a:ea typeface="+mn-ea"/>
                      </a:endParaRPr>
                    </a:p>
                    <a:p>
                      <a:pPr algn="just">
                        <a:lnSpc>
                          <a:spcPct val="85000"/>
                        </a:lnSpc>
                        <a:spcAft>
                          <a:spcPts val="0"/>
                        </a:spcAft>
                      </a:pPr>
                      <a:r>
                        <a:rPr lang="ja-JP" altLang="en-US" sz="800" kern="100" dirty="0" smtClean="0">
                          <a:solidFill>
                            <a:srgbClr val="00506C"/>
                          </a:solidFill>
                          <a:effectLst/>
                          <a:latin typeface="+mn-ea"/>
                          <a:ea typeface="+mn-ea"/>
                        </a:rPr>
                        <a:t>　</a:t>
                      </a:r>
                      <a:r>
                        <a:rPr lang="ja-JP" sz="800" kern="100" dirty="0" smtClean="0">
                          <a:solidFill>
                            <a:srgbClr val="00506C"/>
                          </a:solidFill>
                          <a:effectLst/>
                          <a:latin typeface="+mn-ea"/>
                          <a:ea typeface="+mn-ea"/>
                        </a:rPr>
                        <a:t>子育て</a:t>
                      </a:r>
                      <a:r>
                        <a:rPr lang="ja-JP" sz="800" kern="100" dirty="0">
                          <a:solidFill>
                            <a:srgbClr val="00506C"/>
                          </a:solidFill>
                          <a:effectLst/>
                          <a:latin typeface="+mn-ea"/>
                          <a:ea typeface="+mn-ea"/>
                        </a:rPr>
                        <a:t>相談</a:t>
                      </a:r>
                      <a:endParaRPr lang="ja-JP" sz="8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lnSpc>
                          <a:spcPct val="85000"/>
                        </a:lnSpc>
                        <a:spcAft>
                          <a:spcPts val="0"/>
                        </a:spcAft>
                      </a:pPr>
                      <a:r>
                        <a:rPr lang="ja-JP" altLang="en-US" sz="800" kern="100" dirty="0" smtClean="0">
                          <a:solidFill>
                            <a:srgbClr val="FF0000"/>
                          </a:solidFill>
                          <a:effectLst/>
                          <a:latin typeface="+mn-ea"/>
                          <a:ea typeface="+mn-ea"/>
                        </a:rPr>
                        <a:t>●</a:t>
                      </a:r>
                      <a:endParaRPr lang="ja-JP" sz="900" kern="100" dirty="0">
                        <a:solidFill>
                          <a:srgbClr val="FF0000"/>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CCFF"/>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a:solidFill>
                            <a:srgbClr val="00506C"/>
                          </a:solidFill>
                          <a:effectLst/>
                          <a:latin typeface="+mn-ea"/>
                          <a:ea typeface="+mn-ea"/>
                        </a:rPr>
                        <a:t> </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lnSpc>
                          <a:spcPct val="85000"/>
                        </a:lnSpc>
                        <a:spcAft>
                          <a:spcPts val="0"/>
                        </a:spcAft>
                      </a:pPr>
                      <a:r>
                        <a:rPr lang="en-US" sz="800" kern="100" dirty="0">
                          <a:solidFill>
                            <a:srgbClr val="00506C"/>
                          </a:solidFill>
                          <a:effectLst/>
                          <a:latin typeface="+mn-ea"/>
                          <a:ea typeface="+mn-ea"/>
                        </a:rPr>
                        <a:t> </a:t>
                      </a:r>
                      <a:endParaRPr lang="ja-JP" sz="90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700" kern="100">
                          <a:solidFill>
                            <a:srgbClr val="00506C"/>
                          </a:solidFill>
                          <a:effectLst/>
                          <a:latin typeface="+mn-ea"/>
                          <a:ea typeface="+mn-ea"/>
                        </a:rPr>
                        <a:t>子育てに関する相談</a:t>
                      </a:r>
                      <a:endParaRPr lang="ja-JP" sz="900" kern="10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just">
                        <a:lnSpc>
                          <a:spcPct val="85000"/>
                        </a:lnSpc>
                        <a:spcAft>
                          <a:spcPts val="0"/>
                        </a:spcAft>
                      </a:pPr>
                      <a:r>
                        <a:rPr lang="ja-JP" sz="550" kern="100" dirty="0" smtClean="0">
                          <a:solidFill>
                            <a:srgbClr val="00506C"/>
                          </a:solidFill>
                          <a:effectLst/>
                          <a:latin typeface="+mn-ea"/>
                          <a:ea typeface="+mn-ea"/>
                        </a:rPr>
                        <a:t>福祉課</a:t>
                      </a:r>
                      <a:endParaRPr lang="en-US" altLang="ja-JP" sz="550" kern="100" dirty="0" smtClean="0">
                        <a:solidFill>
                          <a:srgbClr val="00506C"/>
                        </a:solidFill>
                        <a:effectLst/>
                        <a:latin typeface="+mn-ea"/>
                        <a:ea typeface="+mn-ea"/>
                      </a:endParaRPr>
                    </a:p>
                    <a:p>
                      <a:pPr algn="just">
                        <a:lnSpc>
                          <a:spcPct val="85000"/>
                        </a:lnSpc>
                        <a:spcAft>
                          <a:spcPts val="0"/>
                        </a:spcAft>
                      </a:pPr>
                      <a:r>
                        <a:rPr lang="ja-JP" sz="550" kern="100" dirty="0" smtClean="0">
                          <a:solidFill>
                            <a:srgbClr val="00506C"/>
                          </a:solidFill>
                          <a:effectLst/>
                          <a:latin typeface="+mn-ea"/>
                          <a:ea typeface="+mn-ea"/>
                        </a:rPr>
                        <a:t>子育て</a:t>
                      </a:r>
                      <a:r>
                        <a:rPr lang="ja-JP" sz="550" kern="100" dirty="0">
                          <a:solidFill>
                            <a:srgbClr val="00506C"/>
                          </a:solidFill>
                          <a:effectLst/>
                          <a:latin typeface="+mn-ea"/>
                          <a:ea typeface="+mn-ea"/>
                        </a:rPr>
                        <a:t>支援センター</a:t>
                      </a:r>
                      <a:endParaRPr lang="ja-JP" sz="550" kern="100" dirty="0">
                        <a:solidFill>
                          <a:srgbClr val="00506C"/>
                        </a:solidFill>
                        <a:effectLst/>
                        <a:latin typeface="+mn-ea"/>
                        <a:ea typeface="+mn-ea"/>
                        <a:cs typeface="Times New Roman"/>
                      </a:endParaRPr>
                    </a:p>
                  </a:txBody>
                  <a:tcPr marL="18000" marR="18000" marT="0" marB="0" anchor="ctr">
                    <a:lnL w="6350" cap="flat" cmpd="sng" algn="ctr">
                      <a:solidFill>
                        <a:schemeClr val="accent5">
                          <a:lumMod val="75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FFFCC"/>
                    </a:solidFill>
                  </a:tcPr>
                </a:tc>
              </a:tr>
            </a:tbl>
          </a:graphicData>
        </a:graphic>
      </p:graphicFrame>
      <p:sp>
        <p:nvSpPr>
          <p:cNvPr id="21" name="Rectangle 7"/>
          <p:cNvSpPr>
            <a:spLocks noChangeArrowheads="1"/>
          </p:cNvSpPr>
          <p:nvPr/>
        </p:nvSpPr>
        <p:spPr bwMode="auto">
          <a:xfrm>
            <a:off x="195405" y="2283941"/>
            <a:ext cx="6480175" cy="7272809"/>
          </a:xfrm>
          <a:prstGeom prst="rect">
            <a:avLst/>
          </a:prstGeom>
          <a:gradFill rotWithShape="1">
            <a:gsLst>
              <a:gs pos="0">
                <a:schemeClr val="bg1"/>
              </a:gs>
              <a:gs pos="100000">
                <a:srgbClr val="DDFFFF"/>
              </a:gs>
            </a:gsLst>
            <a:path path="shape">
              <a:fillToRect l="50000" t="50000" r="50000" b="50000"/>
            </a:path>
          </a:gradFill>
          <a:ln w="9525">
            <a:solidFill>
              <a:srgbClr val="DDFFFF"/>
            </a:solidFill>
            <a:miter lim="800000"/>
            <a:headEnd/>
            <a:tailEnd/>
          </a:ln>
          <a:effectLst/>
        </p:spPr>
        <p:txBody>
          <a:bodyPr lIns="180000" rIns="18000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spcAft>
                <a:spcPts val="0"/>
              </a:spcAft>
            </a:pPr>
            <a:r>
              <a:rPr lang="ja-JP" altLang="en-US" sz="1400" dirty="0" smtClean="0">
                <a:solidFill>
                  <a:srgbClr val="00506C"/>
                </a:solidFill>
                <a:latin typeface="HGP創英角ｺﾞｼｯｸUB" panose="020B0900000000000000" pitchFamily="50" charset="-128"/>
                <a:ea typeface="HGP創英角ｺﾞｼｯｸUB" panose="020B0900000000000000" pitchFamily="50" charset="-128"/>
              </a:rPr>
              <a:t>本町の健診、検診の動向</a:t>
            </a:r>
            <a:endParaRPr lang="ja-JP" altLang="en-US" sz="1400" dirty="0">
              <a:solidFill>
                <a:srgbClr val="00506C"/>
              </a:solidFill>
              <a:latin typeface="HGP創英角ｺﾞｼｯｸUB" panose="020B0900000000000000" pitchFamily="50" charset="-128"/>
              <a:ea typeface="HGP創英角ｺﾞｼｯｸUB" panose="020B0900000000000000" pitchFamily="50" charset="-128"/>
            </a:endParaRPr>
          </a:p>
          <a:p>
            <a:pPr>
              <a:spcBef>
                <a:spcPts val="600"/>
              </a:spcBef>
            </a:pPr>
            <a:r>
              <a:rPr lang="ja-JP" altLang="en-US" sz="1000" dirty="0" smtClean="0">
                <a:solidFill>
                  <a:srgbClr val="00506C"/>
                </a:solidFill>
              </a:rPr>
              <a:t>病気にならないように行う健康づくりはとても大事ですが、一方で病気にかかっても早期に発見し、早く治療して重症化を防ぐことも、とても大事です。昔と違って、現代は罹患しても自覚症状がない病気が主流です。自覚症状が出てからでは、手遅れになることもあります。また、普段医者にかかっている方でも、病院では現在かかっている病気の治療や経過観察の検査だけで、町で行っている健診のような総合的な検査はあまり行わないのが普通です。普段通院しているからと言って安心せず、きちんと健診を受けましょう。</a:t>
            </a:r>
            <a:endParaRPr lang="ja-JP" altLang="en-US" dirty="0">
              <a:solidFill>
                <a:srgbClr val="00506C"/>
              </a:solidFill>
            </a:endParaRPr>
          </a:p>
        </p:txBody>
      </p:sp>
      <p:sp>
        <p:nvSpPr>
          <p:cNvPr id="22" name="Text Box 4"/>
          <p:cNvSpPr txBox="1">
            <a:spLocks noChangeArrowheads="1"/>
          </p:cNvSpPr>
          <p:nvPr/>
        </p:nvSpPr>
        <p:spPr bwMode="auto">
          <a:xfrm>
            <a:off x="3263900" y="9556750"/>
            <a:ext cx="3333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spAutoFit/>
          </a:bodyP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900">
                <a:solidFill>
                  <a:srgbClr val="00A500"/>
                </a:solidFill>
              </a:rPr>
              <a:t>(2)</a:t>
            </a:r>
          </a:p>
        </p:txBody>
      </p:sp>
      <p:sp>
        <p:nvSpPr>
          <p:cNvPr id="23" name="Text Box 6"/>
          <p:cNvSpPr txBox="1">
            <a:spLocks noChangeArrowheads="1"/>
          </p:cNvSpPr>
          <p:nvPr/>
        </p:nvSpPr>
        <p:spPr bwMode="auto">
          <a:xfrm>
            <a:off x="188913" y="271463"/>
            <a:ext cx="6480175" cy="195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14" tIns="48207" rIns="96414" bIns="48207">
            <a:spAutoFit/>
          </a:bodyPr>
          <a:lstStyle>
            <a:lvl1pPr indent="187325"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pPr algn="ctr">
              <a:spcAft>
                <a:spcPct val="50000"/>
              </a:spcAft>
            </a:pPr>
            <a:r>
              <a:rPr lang="ja-JP" altLang="en-US" sz="1400" dirty="0">
                <a:solidFill>
                  <a:srgbClr val="00506C"/>
                </a:solidFill>
                <a:latin typeface="HGP創英角ｺﾞｼｯｸUB" panose="020B0900000000000000" pitchFamily="50" charset="-128"/>
                <a:ea typeface="HGP創英角ｺﾞｼｯｸUB" panose="020B0900000000000000" pitchFamily="50" charset="-128"/>
              </a:rPr>
              <a:t>はじめに</a:t>
            </a:r>
          </a:p>
          <a:p>
            <a:r>
              <a:rPr lang="ja-JP" altLang="en-US" sz="1000" dirty="0" smtClean="0">
                <a:solidFill>
                  <a:srgbClr val="0070C0"/>
                </a:solidFill>
              </a:rPr>
              <a:t>本町</a:t>
            </a:r>
            <a:r>
              <a:rPr lang="ja-JP" altLang="en-US" sz="1000" dirty="0">
                <a:solidFill>
                  <a:srgbClr val="0070C0"/>
                </a:solidFill>
              </a:rPr>
              <a:t>では、平成</a:t>
            </a:r>
            <a:r>
              <a:rPr lang="en-US" altLang="ja-JP" sz="1000" dirty="0" smtClean="0">
                <a:solidFill>
                  <a:srgbClr val="0070C0"/>
                </a:solidFill>
              </a:rPr>
              <a:t>26</a:t>
            </a:r>
            <a:r>
              <a:rPr lang="ja-JP" altLang="en-US" sz="1000" dirty="0" smtClean="0">
                <a:solidFill>
                  <a:srgbClr val="0070C0"/>
                </a:solidFill>
              </a:rPr>
              <a:t>年度</a:t>
            </a:r>
            <a:r>
              <a:rPr lang="ja-JP" altLang="en-US" sz="1000" dirty="0">
                <a:solidFill>
                  <a:srgbClr val="0070C0"/>
                </a:solidFill>
              </a:rPr>
              <a:t>に</a:t>
            </a:r>
            <a:r>
              <a:rPr lang="ja-JP" altLang="en-US" sz="1000" dirty="0" smtClean="0">
                <a:solidFill>
                  <a:srgbClr val="0070C0"/>
                </a:solidFill>
              </a:rPr>
              <a:t>「湯河原町健康増進計画・食育推進計画策定委員会」</a:t>
            </a:r>
            <a:r>
              <a:rPr lang="ja-JP" altLang="en-US" sz="1000" dirty="0">
                <a:solidFill>
                  <a:srgbClr val="0070C0"/>
                </a:solidFill>
              </a:rPr>
              <a:t>をつくり、町内の健康づくり関係者や、住民団体、住民代表に委員をお願いしました。その上で、色々な年代の町民の方の健康に関する考え方や取り組み、意見をうかがうため「住民健康状況調査」（アンケート調査）を行いました。次に、策定委員会の下に年代別に「乳幼児期」（</a:t>
            </a:r>
            <a:r>
              <a:rPr lang="en-US" altLang="ja-JP" sz="1000" dirty="0">
                <a:solidFill>
                  <a:srgbClr val="0070C0"/>
                </a:solidFill>
              </a:rPr>
              <a:t>0</a:t>
            </a:r>
            <a:r>
              <a:rPr lang="ja-JP" altLang="en-US" sz="1000" dirty="0">
                <a:solidFill>
                  <a:srgbClr val="0070C0"/>
                </a:solidFill>
              </a:rPr>
              <a:t>～</a:t>
            </a:r>
            <a:r>
              <a:rPr lang="en-US" altLang="ja-JP" sz="1000" dirty="0">
                <a:solidFill>
                  <a:srgbClr val="0070C0"/>
                </a:solidFill>
              </a:rPr>
              <a:t>6</a:t>
            </a:r>
            <a:r>
              <a:rPr lang="ja-JP" altLang="en-US" sz="1000" dirty="0">
                <a:solidFill>
                  <a:srgbClr val="0070C0"/>
                </a:solidFill>
              </a:rPr>
              <a:t>歳）、「学童期・思春期」（</a:t>
            </a:r>
            <a:r>
              <a:rPr lang="en-US" altLang="ja-JP" sz="1000" dirty="0">
                <a:solidFill>
                  <a:srgbClr val="0070C0"/>
                </a:solidFill>
              </a:rPr>
              <a:t>7</a:t>
            </a:r>
            <a:r>
              <a:rPr lang="ja-JP" altLang="en-US" sz="1000" dirty="0">
                <a:solidFill>
                  <a:srgbClr val="0070C0"/>
                </a:solidFill>
              </a:rPr>
              <a:t>～</a:t>
            </a:r>
            <a:r>
              <a:rPr lang="en-US" altLang="ja-JP" sz="1000" dirty="0">
                <a:solidFill>
                  <a:srgbClr val="0070C0"/>
                </a:solidFill>
              </a:rPr>
              <a:t>19</a:t>
            </a:r>
            <a:r>
              <a:rPr lang="ja-JP" altLang="en-US" sz="1000" dirty="0">
                <a:solidFill>
                  <a:srgbClr val="0070C0"/>
                </a:solidFill>
              </a:rPr>
              <a:t>歳）、</a:t>
            </a:r>
            <a:r>
              <a:rPr lang="ja-JP" altLang="en-US" sz="1000" dirty="0" smtClean="0">
                <a:solidFill>
                  <a:srgbClr val="0070C0"/>
                </a:solidFill>
              </a:rPr>
              <a:t>「青年期・壮年期</a:t>
            </a:r>
            <a:r>
              <a:rPr lang="ja-JP" altLang="en-US" sz="1000" dirty="0">
                <a:solidFill>
                  <a:srgbClr val="0070C0"/>
                </a:solidFill>
              </a:rPr>
              <a:t>」（</a:t>
            </a:r>
            <a:r>
              <a:rPr lang="en-US" altLang="ja-JP" sz="1000" dirty="0">
                <a:solidFill>
                  <a:srgbClr val="0070C0"/>
                </a:solidFill>
              </a:rPr>
              <a:t>20</a:t>
            </a:r>
            <a:r>
              <a:rPr lang="ja-JP" altLang="en-US" sz="1000" dirty="0" smtClean="0">
                <a:solidFill>
                  <a:srgbClr val="0070C0"/>
                </a:solidFill>
              </a:rPr>
              <a:t>～</a:t>
            </a:r>
            <a:r>
              <a:rPr lang="en-US" altLang="ja-JP" sz="1000" dirty="0" smtClean="0">
                <a:solidFill>
                  <a:srgbClr val="0070C0"/>
                </a:solidFill>
              </a:rPr>
              <a:t>64</a:t>
            </a:r>
            <a:r>
              <a:rPr lang="ja-JP" altLang="en-US" sz="1000" dirty="0" smtClean="0">
                <a:solidFill>
                  <a:srgbClr val="0070C0"/>
                </a:solidFill>
              </a:rPr>
              <a:t>歳</a:t>
            </a:r>
            <a:r>
              <a:rPr lang="ja-JP" altLang="en-US" sz="1000" dirty="0">
                <a:solidFill>
                  <a:srgbClr val="0070C0"/>
                </a:solidFill>
              </a:rPr>
              <a:t>）</a:t>
            </a:r>
            <a:r>
              <a:rPr lang="ja-JP" altLang="en-US" sz="1000" dirty="0" smtClean="0">
                <a:solidFill>
                  <a:srgbClr val="0070C0"/>
                </a:solidFill>
              </a:rPr>
              <a:t>、「</a:t>
            </a:r>
            <a:r>
              <a:rPr lang="ja-JP" altLang="en-US" sz="1000" dirty="0">
                <a:solidFill>
                  <a:srgbClr val="0070C0"/>
                </a:solidFill>
              </a:rPr>
              <a:t>高齢期」（</a:t>
            </a:r>
            <a:r>
              <a:rPr lang="en-US" altLang="ja-JP" sz="1000" dirty="0">
                <a:solidFill>
                  <a:srgbClr val="0070C0"/>
                </a:solidFill>
              </a:rPr>
              <a:t>65</a:t>
            </a:r>
            <a:r>
              <a:rPr lang="ja-JP" altLang="en-US" sz="1000" dirty="0">
                <a:solidFill>
                  <a:srgbClr val="0070C0"/>
                </a:solidFill>
              </a:rPr>
              <a:t>歳以上）</a:t>
            </a:r>
            <a:r>
              <a:rPr lang="ja-JP" altLang="en-US" sz="1000" dirty="0" smtClean="0">
                <a:solidFill>
                  <a:srgbClr val="0070C0"/>
                </a:solidFill>
              </a:rPr>
              <a:t>の</a:t>
            </a:r>
            <a:r>
              <a:rPr lang="en-US" altLang="ja-JP" sz="1000" dirty="0" smtClean="0">
                <a:solidFill>
                  <a:srgbClr val="0070C0"/>
                </a:solidFill>
              </a:rPr>
              <a:t>4</a:t>
            </a:r>
            <a:r>
              <a:rPr lang="ja-JP" altLang="en-US" sz="1000" dirty="0" smtClean="0">
                <a:solidFill>
                  <a:srgbClr val="0070C0"/>
                </a:solidFill>
              </a:rPr>
              <a:t>グループ</a:t>
            </a:r>
            <a:r>
              <a:rPr lang="ja-JP" altLang="en-US" sz="1000" dirty="0">
                <a:solidFill>
                  <a:srgbClr val="0070C0"/>
                </a:solidFill>
              </a:rPr>
              <a:t>のワーキンググループをつくり、「住民健康状況調査」結果などを元に検討し、健康づくりの問題分析、課題・解決策を検討しました。そのうち、優先順位の高いものについて実施計画を策定しました。</a:t>
            </a:r>
          </a:p>
          <a:p>
            <a:r>
              <a:rPr lang="ja-JP" altLang="en-US" sz="1000" dirty="0" smtClean="0">
                <a:solidFill>
                  <a:srgbClr val="0070C0"/>
                </a:solidFill>
              </a:rPr>
              <a:t>本町</a:t>
            </a:r>
            <a:r>
              <a:rPr lang="ja-JP" altLang="en-US" sz="1000" dirty="0">
                <a:solidFill>
                  <a:srgbClr val="0070C0"/>
                </a:solidFill>
              </a:rPr>
              <a:t>は、すでに多くの健康づくり事業を行っていますが、今後、この計画に沿って、新しい健康づくりのプログラムが次々と実施されていきます</a:t>
            </a:r>
            <a:r>
              <a:rPr lang="ja-JP" altLang="en-US" sz="1000" dirty="0" smtClean="0">
                <a:solidFill>
                  <a:srgbClr val="0070C0"/>
                </a:solidFill>
              </a:rPr>
              <a:t>。多く</a:t>
            </a:r>
            <a:r>
              <a:rPr lang="ja-JP" altLang="en-US" sz="1000" dirty="0">
                <a:solidFill>
                  <a:srgbClr val="0070C0"/>
                </a:solidFill>
              </a:rPr>
              <a:t>の町民の</a:t>
            </a:r>
            <a:r>
              <a:rPr lang="ja-JP" altLang="en-US" sz="1000" dirty="0" smtClean="0">
                <a:solidFill>
                  <a:srgbClr val="0070C0"/>
                </a:solidFill>
              </a:rPr>
              <a:t>皆様の参加を得て、町民</a:t>
            </a:r>
            <a:r>
              <a:rPr lang="ja-JP" altLang="en-US" sz="1000" dirty="0">
                <a:solidFill>
                  <a:srgbClr val="0070C0"/>
                </a:solidFill>
              </a:rPr>
              <a:t>みんなが健康になり、</a:t>
            </a:r>
            <a:r>
              <a:rPr lang="ja-JP" altLang="en-US" sz="1000" dirty="0" smtClean="0">
                <a:solidFill>
                  <a:srgbClr val="0070C0"/>
                </a:solidFill>
              </a:rPr>
              <a:t>「湯けむりと笑顔あふれる四季彩のまち　湯河原」の実現につなげましょう。</a:t>
            </a:r>
            <a:endParaRPr lang="ja-JP" altLang="en-US" sz="1000" dirty="0">
              <a:solidFill>
                <a:srgbClr val="0070C0"/>
              </a:solidFill>
            </a:endParaRPr>
          </a:p>
          <a:p>
            <a:r>
              <a:rPr lang="ja-JP" altLang="en-US" sz="1000" dirty="0">
                <a:solidFill>
                  <a:srgbClr val="0070C0"/>
                </a:solidFill>
              </a:rPr>
              <a:t>このリーフレットは</a:t>
            </a:r>
            <a:r>
              <a:rPr lang="ja-JP" altLang="en-US" sz="1000" dirty="0" smtClean="0">
                <a:solidFill>
                  <a:srgbClr val="0070C0"/>
                </a:solidFill>
              </a:rPr>
              <a:t>、本計画</a:t>
            </a:r>
            <a:r>
              <a:rPr lang="ja-JP" altLang="en-US" sz="1000" dirty="0">
                <a:solidFill>
                  <a:srgbClr val="0070C0"/>
                </a:solidFill>
              </a:rPr>
              <a:t>のあらましについて、町民の皆様にお知らせするものです。</a:t>
            </a:r>
          </a:p>
        </p:txBody>
      </p:sp>
      <p:sp>
        <p:nvSpPr>
          <p:cNvPr id="24" name="Rectangle 11"/>
          <p:cNvSpPr>
            <a:spLocks noChangeArrowheads="1"/>
          </p:cNvSpPr>
          <p:nvPr/>
        </p:nvSpPr>
        <p:spPr bwMode="auto">
          <a:xfrm>
            <a:off x="224670" y="3440832"/>
            <a:ext cx="37979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4000" rIns="144000" anchor="t" anchorCtr="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特定健康診査について</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（メタボ健診）</a:t>
            </a:r>
            <a:endParaRPr lang="en-US" altLang="ja-JP" sz="1200" dirty="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smtClean="0">
                <a:solidFill>
                  <a:srgbClr val="00506C"/>
                </a:solidFill>
              </a:rPr>
              <a:t>メタボリックシンドローム予防のため平成</a:t>
            </a:r>
            <a:r>
              <a:rPr lang="en-US" altLang="ja-JP" sz="1000" dirty="0" smtClean="0">
                <a:solidFill>
                  <a:srgbClr val="00506C"/>
                </a:solidFill>
              </a:rPr>
              <a:t>20 </a:t>
            </a:r>
            <a:r>
              <a:rPr lang="ja-JP" altLang="en-US" sz="1000" dirty="0" smtClean="0">
                <a:solidFill>
                  <a:srgbClr val="00506C"/>
                </a:solidFill>
              </a:rPr>
              <a:t>年度から特定健康診査及び特定保健指導が開始されました。湯河原町国民健康保険加入者の特定健診受診率は増加傾向にはありますが、わずか２割台にとどまっています。</a:t>
            </a:r>
            <a:endParaRPr lang="ja-JP" altLang="en-US" sz="1000" dirty="0">
              <a:solidFill>
                <a:srgbClr val="00506C"/>
              </a:solidFill>
            </a:endParaRPr>
          </a:p>
        </p:txBody>
      </p:sp>
      <p:graphicFrame>
        <p:nvGraphicFramePr>
          <p:cNvPr id="25" name="表 24"/>
          <p:cNvGraphicFramePr>
            <a:graphicFrameLocks noGrp="1"/>
          </p:cNvGraphicFramePr>
          <p:nvPr>
            <p:extLst>
              <p:ext uri="{D42A27DB-BD31-4B8C-83A1-F6EECF244321}">
                <p14:modId xmlns:p14="http://schemas.microsoft.com/office/powerpoint/2010/main" val="1693319473"/>
              </p:ext>
            </p:extLst>
          </p:nvPr>
        </p:nvGraphicFramePr>
        <p:xfrm>
          <a:off x="375183" y="4333384"/>
          <a:ext cx="3154945" cy="1086120"/>
        </p:xfrm>
        <a:graphic>
          <a:graphicData uri="http://schemas.openxmlformats.org/drawingml/2006/table">
            <a:tbl>
              <a:tblPr firstRow="1" firstCol="1" bandRow="1">
                <a:tableStyleId>{5C22544A-7EE6-4342-B048-85BDC9FD1C3A}</a:tableStyleId>
              </a:tblPr>
              <a:tblGrid>
                <a:gridCol w="720080"/>
                <a:gridCol w="634665"/>
                <a:gridCol w="576064"/>
                <a:gridCol w="648072"/>
                <a:gridCol w="576064"/>
              </a:tblGrid>
              <a:tr h="0">
                <a:tc rowSpan="2">
                  <a:txBody>
                    <a:bodyPr/>
                    <a:lstStyle/>
                    <a:p>
                      <a:pPr algn="ctr">
                        <a:spcAft>
                          <a:spcPts val="0"/>
                        </a:spcAft>
                      </a:pPr>
                      <a:r>
                        <a:rPr lang="ja-JP" sz="900" kern="100" dirty="0">
                          <a:effectLst/>
                          <a:latin typeface="HGP創英角ｺﾞｼｯｸUB" panose="020B0900000000000000" pitchFamily="50" charset="-128"/>
                          <a:ea typeface="HGP創英角ｺﾞｼｯｸUB" panose="020B0900000000000000" pitchFamily="50" charset="-128"/>
                        </a:rPr>
                        <a:t>年　度</a:t>
                      </a:r>
                      <a:endParaRPr lang="ja-JP" sz="1050" kern="100" dirty="0">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gridSpan="2">
                  <a:txBody>
                    <a:bodyPr/>
                    <a:lstStyle/>
                    <a:p>
                      <a:pPr algn="ctr">
                        <a:spcAft>
                          <a:spcPts val="0"/>
                        </a:spcAft>
                      </a:pPr>
                      <a:r>
                        <a:rPr lang="ja-JP" sz="900" kern="100" dirty="0">
                          <a:effectLst/>
                          <a:latin typeface="HGP創英角ｺﾞｼｯｸUB" panose="020B0900000000000000" pitchFamily="50" charset="-128"/>
                          <a:ea typeface="HGP創英角ｺﾞｼｯｸUB" panose="020B0900000000000000" pitchFamily="50" charset="-128"/>
                        </a:rPr>
                        <a:t>特定健康診査（※１）</a:t>
                      </a:r>
                      <a:endParaRPr lang="ja-JP" sz="1050" kern="100" dirty="0">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spcAft>
                          <a:spcPts val="0"/>
                        </a:spcAft>
                      </a:pPr>
                      <a:r>
                        <a:rPr lang="ja-JP" sz="900" kern="100" dirty="0">
                          <a:effectLst/>
                          <a:latin typeface="HGP創英角ｺﾞｼｯｸUB" panose="020B0900000000000000" pitchFamily="50" charset="-128"/>
                          <a:ea typeface="HGP創英角ｺﾞｼｯｸUB" panose="020B0900000000000000" pitchFamily="50" charset="-128"/>
                        </a:rPr>
                        <a:t>ご長寿健康診査（※２）</a:t>
                      </a:r>
                      <a:endParaRPr lang="ja-JP" sz="1050" kern="100" dirty="0">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r>
              <a:tr h="104416">
                <a:tc vMerge="1">
                  <a:txBody>
                    <a:bodyPr/>
                    <a:lstStyle/>
                    <a:p>
                      <a:endParaRPr kumimoji="1" lang="ja-JP" altLang="en-US"/>
                    </a:p>
                  </a:txBody>
                  <a:tcPr/>
                </a:tc>
                <a:tc>
                  <a:txBody>
                    <a:bodyPr/>
                    <a:lstStyle/>
                    <a:p>
                      <a:pPr algn="ctr">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r>
              <a:tr h="0">
                <a:tc>
                  <a:txBody>
                    <a:bodyPr/>
                    <a:lstStyle/>
                    <a:p>
                      <a:pPr algn="ctr">
                        <a:lnSpc>
                          <a:spcPct val="100000"/>
                        </a:lnSpc>
                        <a:spcAft>
                          <a:spcPts val="0"/>
                        </a:spcAft>
                      </a:pPr>
                      <a:r>
                        <a:rPr lang="ja-JP" sz="900" kern="100" dirty="0" smtClean="0">
                          <a:solidFill>
                            <a:srgbClr val="00506C"/>
                          </a:solidFill>
                          <a:effectLst/>
                        </a:rPr>
                        <a:t>平成</a:t>
                      </a:r>
                      <a:r>
                        <a:rPr lang="en-US" sz="900" kern="100" dirty="0" smtClean="0">
                          <a:solidFill>
                            <a:srgbClr val="00506C"/>
                          </a:solidFill>
                          <a:effectLst/>
                        </a:rPr>
                        <a:t>22</a:t>
                      </a:r>
                      <a:r>
                        <a:rPr lang="ja-JP" sz="900" kern="100" dirty="0" smtClean="0">
                          <a:solidFill>
                            <a:srgbClr val="00506C"/>
                          </a:solidFill>
                          <a:effectLst/>
                        </a:rPr>
                        <a:t>年度</a:t>
                      </a:r>
                      <a:endParaRPr lang="ja-JP" sz="1050" kern="100" dirty="0">
                        <a:solidFill>
                          <a:srgbClr val="00506C"/>
                        </a:solidFill>
                        <a:effectLst/>
                        <a:latin typeface="Century"/>
                        <a:ea typeface="ＭＳ 明朝"/>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1,181</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16.8%</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725</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17.0</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rPr>
                        <a:t>平成</a:t>
                      </a:r>
                      <a:r>
                        <a:rPr lang="en-US" sz="900" kern="100" dirty="0">
                          <a:solidFill>
                            <a:srgbClr val="00506C"/>
                          </a:solidFill>
                          <a:effectLst/>
                        </a:rPr>
                        <a:t>23</a:t>
                      </a:r>
                      <a:r>
                        <a:rPr lang="ja-JP" sz="900" kern="100" dirty="0">
                          <a:solidFill>
                            <a:srgbClr val="00506C"/>
                          </a:solidFill>
                          <a:effectLst/>
                        </a:rPr>
                        <a:t>年度</a:t>
                      </a:r>
                      <a:endParaRPr lang="ja-JP" sz="1050" kern="100" dirty="0">
                        <a:solidFill>
                          <a:srgbClr val="00506C"/>
                        </a:solidFill>
                        <a:effectLst/>
                        <a:latin typeface="Century"/>
                        <a:ea typeface="ＭＳ 明朝"/>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1,252</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17.7</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782</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19.0</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rPr>
                        <a:t>平成</a:t>
                      </a:r>
                      <a:r>
                        <a:rPr lang="en-US" sz="900" kern="100" dirty="0">
                          <a:solidFill>
                            <a:srgbClr val="00506C"/>
                          </a:solidFill>
                          <a:effectLst/>
                        </a:rPr>
                        <a:t>24</a:t>
                      </a:r>
                      <a:r>
                        <a:rPr lang="ja-JP" sz="900" kern="100" dirty="0">
                          <a:solidFill>
                            <a:srgbClr val="00506C"/>
                          </a:solidFill>
                          <a:effectLst/>
                        </a:rPr>
                        <a:t>年度</a:t>
                      </a:r>
                      <a:endParaRPr lang="ja-JP" sz="1050" kern="100" dirty="0">
                        <a:solidFill>
                          <a:srgbClr val="00506C"/>
                        </a:solidFill>
                        <a:effectLst/>
                        <a:latin typeface="Century"/>
                        <a:ea typeface="ＭＳ 明朝"/>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1,304</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18.8</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846</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19.8</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rPr>
                        <a:t>平成</a:t>
                      </a:r>
                      <a:r>
                        <a:rPr lang="en-US" sz="900" kern="100" dirty="0">
                          <a:solidFill>
                            <a:srgbClr val="00506C"/>
                          </a:solidFill>
                          <a:effectLst/>
                        </a:rPr>
                        <a:t>25</a:t>
                      </a:r>
                      <a:r>
                        <a:rPr lang="ja-JP" sz="900" kern="100" dirty="0">
                          <a:solidFill>
                            <a:srgbClr val="00506C"/>
                          </a:solidFill>
                          <a:effectLst/>
                        </a:rPr>
                        <a:t>年度</a:t>
                      </a:r>
                      <a:endParaRPr lang="ja-JP" sz="1050" kern="100" dirty="0">
                        <a:solidFill>
                          <a:srgbClr val="00506C"/>
                        </a:solidFill>
                        <a:effectLst/>
                        <a:latin typeface="Century"/>
                        <a:ea typeface="ＭＳ 明朝"/>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1,514</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20.0</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833</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20.1</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rPr>
                        <a:t>平成</a:t>
                      </a:r>
                      <a:r>
                        <a:rPr lang="en-US" sz="900" kern="100" dirty="0">
                          <a:solidFill>
                            <a:srgbClr val="00506C"/>
                          </a:solidFill>
                          <a:effectLst/>
                        </a:rPr>
                        <a:t>26</a:t>
                      </a:r>
                      <a:r>
                        <a:rPr lang="ja-JP" sz="900" kern="100" dirty="0">
                          <a:solidFill>
                            <a:srgbClr val="00506C"/>
                          </a:solidFill>
                          <a:effectLst/>
                        </a:rPr>
                        <a:t>年度</a:t>
                      </a:r>
                      <a:endParaRPr lang="ja-JP" sz="1050" kern="100" dirty="0">
                        <a:solidFill>
                          <a:srgbClr val="00506C"/>
                        </a:solidFill>
                        <a:effectLst/>
                        <a:latin typeface="Century"/>
                        <a:ea typeface="ＭＳ 明朝"/>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1,456</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20.8</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862</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rPr>
                        <a:t>20.0</a:t>
                      </a:r>
                      <a:r>
                        <a:rPr lang="en-US" altLang="ja-JP" sz="900" kern="100" dirty="0" smtClean="0">
                          <a:solidFill>
                            <a:srgbClr val="00506C"/>
                          </a:solidFill>
                          <a:effectLst/>
                        </a:rPr>
                        <a:t>%</a:t>
                      </a:r>
                      <a:endParaRPr lang="ja-JP" sz="900" kern="100" dirty="0">
                        <a:solidFill>
                          <a:srgbClr val="00506C"/>
                        </a:solidFill>
                        <a:effectLst/>
                        <a:latin typeface="Century"/>
                        <a:ea typeface="ＭＳ 明朝"/>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bl>
          </a:graphicData>
        </a:graphic>
      </p:graphicFrame>
      <p:sp>
        <p:nvSpPr>
          <p:cNvPr id="26" name="角丸四角形 25"/>
          <p:cNvSpPr/>
          <p:nvPr/>
        </p:nvSpPr>
        <p:spPr>
          <a:xfrm>
            <a:off x="4022666" y="3656856"/>
            <a:ext cx="2445687" cy="777860"/>
          </a:xfrm>
          <a:prstGeom prst="roundRect">
            <a:avLst/>
          </a:prstGeom>
          <a:solidFill>
            <a:srgbClr val="FFFFCC"/>
          </a:solidFill>
          <a:ln w="9525" cap="flat" cmpd="sng" algn="ctr">
            <a:solidFill>
              <a:srgbClr val="00506C"/>
            </a:solidFill>
            <a:prstDash val="solid"/>
            <a:miter lim="800000"/>
          </a:ln>
          <a:effectLst/>
        </p:spPr>
        <p:txBody>
          <a:bodyPr rot="0" spcFirstLastPara="0" vert="horz" wrap="square" lIns="72000" tIns="0" rIns="36000" bIns="0" numCol="1" spcCol="0" rtlCol="0" fromWordArt="0" anchor="ctr" anchorCtr="0" forceAA="0" compatLnSpc="1">
            <a:prstTxWarp prst="textNoShape">
              <a:avLst/>
            </a:prstTxWarp>
            <a:noAutofit/>
          </a:bodyPr>
          <a:lstStyle/>
          <a:p>
            <a:pPr algn="ctr">
              <a:spcAft>
                <a:spcPts val="600"/>
              </a:spcAft>
            </a:pPr>
            <a:r>
              <a:rPr lang="ja-JP" sz="105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※１ 特定健康診査</a:t>
            </a:r>
          </a:p>
          <a:p>
            <a:pPr marL="180975" indent="-180975" algn="just">
              <a:spcAft>
                <a:spcPts val="600"/>
              </a:spcAft>
            </a:pPr>
            <a:r>
              <a:rPr lang="ja-JP" sz="8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対象</a:t>
            </a:r>
            <a:r>
              <a:rPr lang="ja-JP" sz="800" kern="100" dirty="0">
                <a:solidFill>
                  <a:srgbClr val="00506C"/>
                </a:solidFill>
                <a:effectLst/>
                <a:latin typeface="Century"/>
                <a:ea typeface="ＭＳ Ｐゴシック"/>
                <a:cs typeface="Times New Roman"/>
              </a:rPr>
              <a:t>：４０～７４歳の国民健康保険加入者</a:t>
            </a:r>
            <a:endParaRPr lang="ja-JP" sz="800" kern="100" dirty="0">
              <a:solidFill>
                <a:srgbClr val="00506C"/>
              </a:solidFill>
              <a:effectLst/>
              <a:latin typeface="Century"/>
              <a:ea typeface="ＭＳ 明朝"/>
              <a:cs typeface="Times New Roman"/>
            </a:endParaRPr>
          </a:p>
          <a:p>
            <a:pPr marL="180975" indent="-180975" algn="just">
              <a:spcAft>
                <a:spcPts val="600"/>
              </a:spcAft>
            </a:pPr>
            <a:r>
              <a:rPr lang="ja-JP" sz="8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内容</a:t>
            </a:r>
            <a:r>
              <a:rPr lang="ja-JP" sz="800" kern="100" dirty="0">
                <a:solidFill>
                  <a:srgbClr val="00506C"/>
                </a:solidFill>
                <a:effectLst/>
                <a:latin typeface="Century"/>
                <a:ea typeface="ＭＳ Ｐゴシック"/>
                <a:cs typeface="Times New Roman"/>
              </a:rPr>
              <a:t>：身体測定、血圧測定、検尿、血液検査、診察（医師の判断により心電図・眼底検査）</a:t>
            </a:r>
            <a:endParaRPr lang="ja-JP" sz="800" kern="100" dirty="0">
              <a:solidFill>
                <a:srgbClr val="00506C"/>
              </a:solidFill>
              <a:effectLst/>
              <a:latin typeface="Century"/>
              <a:ea typeface="ＭＳ 明朝"/>
              <a:cs typeface="Times New Roman"/>
            </a:endParaRPr>
          </a:p>
        </p:txBody>
      </p:sp>
      <p:sp>
        <p:nvSpPr>
          <p:cNvPr id="27" name="角丸四角形 26"/>
          <p:cNvSpPr/>
          <p:nvPr/>
        </p:nvSpPr>
        <p:spPr>
          <a:xfrm>
            <a:off x="4034184" y="4562202"/>
            <a:ext cx="2470445" cy="814017"/>
          </a:xfrm>
          <a:prstGeom prst="roundRect">
            <a:avLst/>
          </a:prstGeom>
          <a:solidFill>
            <a:srgbClr val="FFFFCC"/>
          </a:solidFill>
          <a:ln w="9525" cap="flat" cmpd="sng" algn="ctr">
            <a:solidFill>
              <a:srgbClr val="00506C"/>
            </a:solidFill>
            <a:prstDash val="solid"/>
            <a:miter lim="800000"/>
          </a:ln>
          <a:effectLst/>
        </p:spPr>
        <p:txBody>
          <a:bodyPr rot="0" spcFirstLastPara="0" vert="horz" wrap="square" lIns="72000" tIns="0" rIns="36000" bIns="0" numCol="1" spcCol="0" rtlCol="0" fromWordArt="0" anchor="ctr" anchorCtr="0" forceAA="0" compatLnSpc="1">
            <a:prstTxWarp prst="textNoShape">
              <a:avLst/>
            </a:prstTxWarp>
            <a:noAutofit/>
          </a:bodyPr>
          <a:lstStyle/>
          <a:p>
            <a:pPr algn="ctr">
              <a:spcAft>
                <a:spcPts val="600"/>
              </a:spcAft>
            </a:pPr>
            <a:r>
              <a:rPr lang="ja-JP" sz="105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※２ ご長寿健康診査</a:t>
            </a:r>
          </a:p>
          <a:p>
            <a:pPr marL="180975" indent="-180975" algn="just">
              <a:spcAft>
                <a:spcPts val="600"/>
              </a:spcAft>
            </a:pPr>
            <a:r>
              <a:rPr lang="ja-JP" sz="8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対象</a:t>
            </a:r>
            <a:r>
              <a:rPr lang="ja-JP" sz="800" kern="100" dirty="0">
                <a:solidFill>
                  <a:srgbClr val="00506C"/>
                </a:solidFill>
                <a:effectLst/>
                <a:latin typeface="Century"/>
                <a:ea typeface="ＭＳ Ｐゴシック"/>
                <a:cs typeface="Times New Roman"/>
              </a:rPr>
              <a:t>：７５歳以上の町内在住者</a:t>
            </a:r>
            <a:endParaRPr lang="ja-JP" sz="800" kern="100" dirty="0">
              <a:solidFill>
                <a:srgbClr val="00506C"/>
              </a:solidFill>
              <a:effectLst/>
              <a:latin typeface="Century"/>
              <a:ea typeface="ＭＳ 明朝"/>
              <a:cs typeface="Times New Roman"/>
            </a:endParaRPr>
          </a:p>
          <a:p>
            <a:pPr marL="180975" indent="-180975" algn="just">
              <a:spcAft>
                <a:spcPts val="600"/>
              </a:spcAft>
            </a:pPr>
            <a:r>
              <a:rPr lang="ja-JP" sz="8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内容</a:t>
            </a:r>
            <a:r>
              <a:rPr lang="ja-JP" sz="800" kern="100" dirty="0">
                <a:solidFill>
                  <a:srgbClr val="00506C"/>
                </a:solidFill>
                <a:effectLst/>
                <a:latin typeface="Century"/>
                <a:ea typeface="ＭＳ Ｐゴシック"/>
                <a:cs typeface="Times New Roman"/>
              </a:rPr>
              <a:t>：身体測定、血圧測定、検尿、血液検査、診察（医師の判断により、心電図・眼底検査）</a:t>
            </a:r>
            <a:endParaRPr lang="ja-JP" sz="800" kern="100" dirty="0">
              <a:solidFill>
                <a:srgbClr val="00506C"/>
              </a:solidFill>
              <a:effectLst/>
              <a:latin typeface="Century"/>
              <a:ea typeface="ＭＳ 明朝"/>
              <a:cs typeface="Times New Roman"/>
            </a:endParaRPr>
          </a:p>
        </p:txBody>
      </p:sp>
      <p:sp>
        <p:nvSpPr>
          <p:cNvPr id="28" name="Rectangle 11"/>
          <p:cNvSpPr>
            <a:spLocks noChangeArrowheads="1"/>
          </p:cNvSpPr>
          <p:nvPr/>
        </p:nvSpPr>
        <p:spPr bwMode="auto">
          <a:xfrm>
            <a:off x="224670" y="5520235"/>
            <a:ext cx="380951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4000" tIns="0" rIns="144000" bIns="0" anchor="t" anchorCtr="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特定保健指導について</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endParaRPr lang="en-US" altLang="ja-JP" sz="1200" dirty="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smtClean="0">
                <a:solidFill>
                  <a:srgbClr val="00506C"/>
                </a:solidFill>
              </a:rPr>
              <a:t>特定健康診査で「メタボ」と判定された方について、積極的支援は６か月間に５回以上、動機付け支援は６か月間に３回の支援をそれぞれ行い、特定保健指導対象者の方が生活習慣を改善できるようにするものですが、終了者がとても少ない状況です。</a:t>
            </a:r>
            <a:endParaRPr lang="ja-JP" altLang="en-US" sz="1000" dirty="0">
              <a:solidFill>
                <a:srgbClr val="00506C"/>
              </a:solidFill>
            </a:endParaRPr>
          </a:p>
        </p:txBody>
      </p:sp>
      <p:graphicFrame>
        <p:nvGraphicFramePr>
          <p:cNvPr id="29" name="表 28"/>
          <p:cNvGraphicFramePr>
            <a:graphicFrameLocks noGrp="1"/>
          </p:cNvGraphicFramePr>
          <p:nvPr>
            <p:extLst>
              <p:ext uri="{D42A27DB-BD31-4B8C-83A1-F6EECF244321}">
                <p14:modId xmlns:p14="http://schemas.microsoft.com/office/powerpoint/2010/main" val="2876650064"/>
              </p:ext>
            </p:extLst>
          </p:nvPr>
        </p:nvGraphicFramePr>
        <p:xfrm>
          <a:off x="368686" y="6384331"/>
          <a:ext cx="3161442" cy="1086120"/>
        </p:xfrm>
        <a:graphic>
          <a:graphicData uri="http://schemas.openxmlformats.org/drawingml/2006/table">
            <a:tbl>
              <a:tblPr firstRow="1" firstCol="1" bandRow="1">
                <a:tableStyleId>{5C22544A-7EE6-4342-B048-85BDC9FD1C3A}</a:tableStyleId>
              </a:tblPr>
              <a:tblGrid>
                <a:gridCol w="720080"/>
                <a:gridCol w="641162"/>
                <a:gridCol w="576064"/>
                <a:gridCol w="648072"/>
                <a:gridCol w="576064"/>
              </a:tblGrid>
              <a:tr h="0">
                <a:tc rowSpan="2">
                  <a:txBody>
                    <a:bodyPr/>
                    <a:lstStyle/>
                    <a:p>
                      <a:pPr algn="ctr">
                        <a:lnSpc>
                          <a:spcPct val="100000"/>
                        </a:lnSpc>
                        <a:spcAft>
                          <a:spcPts val="0"/>
                        </a:spcAft>
                      </a:pPr>
                      <a:r>
                        <a:rPr lang="ja-JP" sz="900" kern="100" dirty="0">
                          <a:solidFill>
                            <a:schemeClr val="bg1"/>
                          </a:solidFill>
                          <a:effectLst/>
                          <a:latin typeface="HGP創英角ｺﾞｼｯｸUB" panose="020B0900000000000000" pitchFamily="50" charset="-128"/>
                          <a:ea typeface="HGP創英角ｺﾞｼｯｸUB" panose="020B0900000000000000" pitchFamily="50" charset="-128"/>
                        </a:rPr>
                        <a:t>年　度</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gridSpan="2">
                  <a:txBody>
                    <a:bodyPr/>
                    <a:lstStyle/>
                    <a:p>
                      <a:pPr algn="ctr">
                        <a:lnSpc>
                          <a:spcPct val="100000"/>
                        </a:lnSpc>
                        <a:spcAft>
                          <a:spcPts val="0"/>
                        </a:spcAft>
                      </a:pPr>
                      <a:r>
                        <a:rPr lang="ja-JP" sz="900" kern="100" dirty="0">
                          <a:solidFill>
                            <a:schemeClr val="bg1"/>
                          </a:solidFill>
                          <a:effectLst/>
                          <a:latin typeface="HGP創英角ｺﾞｼｯｸUB" panose="020B0900000000000000" pitchFamily="50" charset="-128"/>
                          <a:ea typeface="HGP創英角ｺﾞｼｯｸUB" panose="020B0900000000000000" pitchFamily="50" charset="-128"/>
                        </a:rPr>
                        <a:t>積極的支援</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lnSpc>
                          <a:spcPct val="100000"/>
                        </a:lnSpc>
                        <a:spcAft>
                          <a:spcPts val="0"/>
                        </a:spcAft>
                      </a:pPr>
                      <a:r>
                        <a:rPr lang="ja-JP" sz="900" kern="100" dirty="0">
                          <a:solidFill>
                            <a:schemeClr val="bg1"/>
                          </a:solidFill>
                          <a:effectLst/>
                          <a:latin typeface="HGP創英角ｺﾞｼｯｸUB" panose="020B0900000000000000" pitchFamily="50" charset="-128"/>
                          <a:ea typeface="HGP創英角ｺﾞｼｯｸUB" panose="020B0900000000000000" pitchFamily="50" charset="-128"/>
                        </a:rPr>
                        <a:t>動機付け支援</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r>
              <a:tr h="132872">
                <a:tc vMerge="1">
                  <a:txBody>
                    <a:bodyPr/>
                    <a:lstStyle/>
                    <a:p>
                      <a:endParaRPr kumimoji="1" lang="ja-JP" altLang="en-US"/>
                    </a:p>
                  </a:txBody>
                  <a:tcPr/>
                </a:tc>
                <a:tc>
                  <a:txBody>
                    <a:bodyPr/>
                    <a:lstStyle/>
                    <a:p>
                      <a:pPr algn="ctr">
                        <a:lnSpc>
                          <a:spcPct val="100000"/>
                        </a:lnSpc>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対象者</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lnSpc>
                          <a:spcPct val="100000"/>
                        </a:lnSpc>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終了者</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lnSpc>
                          <a:spcPct val="100000"/>
                        </a:lnSpc>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対象者</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lnSpc>
                          <a:spcPct val="100000"/>
                        </a:lnSpc>
                        <a:spcAft>
                          <a:spcPts val="0"/>
                        </a:spcAft>
                      </a:pPr>
                      <a:r>
                        <a:rPr lang="ja-JP" sz="900" kern="100" dirty="0" smtClean="0">
                          <a:solidFill>
                            <a:schemeClr val="bg1"/>
                          </a:solidFill>
                          <a:effectLst/>
                          <a:latin typeface="HGP創英角ｺﾞｼｯｸUB" panose="020B0900000000000000" pitchFamily="50" charset="-128"/>
                          <a:ea typeface="HGP創英角ｺﾞｼｯｸUB" panose="020B0900000000000000" pitchFamily="50" charset="-128"/>
                        </a:rPr>
                        <a:t>終了者</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9525"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22</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43</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0</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113</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0</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23</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39</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0</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128</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0</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24</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42</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0</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113</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2</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25</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40</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139</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11</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26</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36</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142</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900" kern="100" dirty="0" smtClean="0">
                          <a:solidFill>
                            <a:srgbClr val="00506C"/>
                          </a:solidFill>
                          <a:effectLst/>
                          <a:latin typeface="+mn-lt"/>
                          <a:ea typeface="+mn-ea"/>
                        </a:rPr>
                        <a:t>30</a:t>
                      </a:r>
                      <a:r>
                        <a:rPr lang="ja-JP" altLang="en-US" sz="900" kern="100" dirty="0" smtClean="0">
                          <a:solidFill>
                            <a:srgbClr val="00506C"/>
                          </a:solidFill>
                          <a:effectLst/>
                          <a:latin typeface="+mn-lt"/>
                          <a:ea typeface="+mn-ea"/>
                        </a:rPr>
                        <a:t>人</a:t>
                      </a:r>
                      <a:endParaRPr lang="ja-JP" sz="900" kern="100" dirty="0">
                        <a:solidFill>
                          <a:srgbClr val="00506C"/>
                        </a:solidFill>
                        <a:effectLst/>
                        <a:latin typeface="+mn-lt"/>
                        <a:ea typeface="+mn-ea"/>
                        <a:cs typeface="Times New Roman"/>
                      </a:endParaRPr>
                    </a:p>
                  </a:txBody>
                  <a:tcPr marL="36000" marR="36000" marT="10800" marB="720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bl>
          </a:graphicData>
        </a:graphic>
      </p:graphicFrame>
      <p:sp>
        <p:nvSpPr>
          <p:cNvPr id="30" name="角丸四角形 29"/>
          <p:cNvSpPr/>
          <p:nvPr/>
        </p:nvSpPr>
        <p:spPr>
          <a:xfrm>
            <a:off x="4034185" y="5664251"/>
            <a:ext cx="2484620" cy="1815051"/>
          </a:xfrm>
          <a:prstGeom prst="roundRect">
            <a:avLst>
              <a:gd name="adj" fmla="val 9287"/>
            </a:avLst>
          </a:prstGeom>
          <a:solidFill>
            <a:srgbClr val="FFFFCC"/>
          </a:solidFill>
          <a:ln w="9525">
            <a:solidFill>
              <a:srgbClr val="0050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36000" bIns="0" numCol="1" spcCol="0" rtlCol="0" fromWordArt="0" anchor="ctr" anchorCtr="0" forceAA="0" compatLnSpc="1">
            <a:prstTxWarp prst="textNoShape">
              <a:avLst/>
            </a:prstTxWarp>
            <a:noAutofit/>
          </a:bodyPr>
          <a:lstStyle/>
          <a:p>
            <a:pPr algn="ctr">
              <a:spcAft>
                <a:spcPts val="600"/>
              </a:spcAft>
            </a:pPr>
            <a:r>
              <a:rPr lang="ja-JP" sz="105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 特定保健指導</a:t>
            </a:r>
          </a:p>
          <a:p>
            <a:pPr marL="180975" indent="-180975" algn="just">
              <a:spcAft>
                <a:spcPts val="600"/>
              </a:spcAft>
            </a:pPr>
            <a:r>
              <a:rPr lang="ja-JP" sz="8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対象</a:t>
            </a:r>
            <a:r>
              <a:rPr lang="ja-JP" sz="800" kern="100" dirty="0">
                <a:solidFill>
                  <a:srgbClr val="00506C"/>
                </a:solidFill>
                <a:effectLst/>
                <a:ea typeface="ＭＳ Ｐゴシック"/>
                <a:cs typeface="Times New Roman"/>
              </a:rPr>
              <a:t>：特定健康診査の結果、メタボリックシンドロームのリスクが高い（生活習慣病になるリスクが高い）と判定された方</a:t>
            </a:r>
            <a:endParaRPr lang="ja-JP" sz="800" kern="100" dirty="0">
              <a:solidFill>
                <a:srgbClr val="00506C"/>
              </a:solidFill>
              <a:effectLst/>
              <a:ea typeface="ＭＳ 明朝"/>
              <a:cs typeface="Times New Roman"/>
            </a:endParaRPr>
          </a:p>
          <a:p>
            <a:pPr marL="180975" indent="-180975" algn="just">
              <a:spcAft>
                <a:spcPts val="600"/>
              </a:spcAft>
            </a:pPr>
            <a:r>
              <a:rPr lang="ja-JP" sz="800" kern="100" dirty="0">
                <a:solidFill>
                  <a:srgbClr val="00506C"/>
                </a:solidFill>
                <a:effectLst/>
                <a:latin typeface="HGP創英角ｺﾞｼｯｸUB" panose="020B0900000000000000" pitchFamily="50" charset="-128"/>
                <a:ea typeface="HGP創英角ｺﾞｼｯｸUB" panose="020B0900000000000000" pitchFamily="50" charset="-128"/>
                <a:cs typeface="Times New Roman"/>
              </a:rPr>
              <a:t>内容</a:t>
            </a:r>
            <a:r>
              <a:rPr lang="ja-JP" sz="800" kern="100" dirty="0">
                <a:solidFill>
                  <a:srgbClr val="00506C"/>
                </a:solidFill>
                <a:effectLst/>
                <a:ea typeface="ＭＳ Ｐゴシック"/>
                <a:cs typeface="Times New Roman"/>
              </a:rPr>
              <a:t>：保健師・管理栄養士と、個別面談を実施する。個人に適した日常生活で無理なく行える具体的な健康づくりの方法を一緒に考えていく。積極的支援は「メタボリックシンドロームによる生活習慣病のリスクが重なっている方」、動機付け支援は「メタボリックシンドロームによる生活習慣病のリスクが出現し始めている方」が対象</a:t>
            </a:r>
            <a:r>
              <a:rPr lang="ja-JP" sz="800" kern="100" dirty="0" smtClean="0">
                <a:solidFill>
                  <a:srgbClr val="00506C"/>
                </a:solidFill>
                <a:effectLst/>
                <a:ea typeface="ＭＳ Ｐゴシック"/>
                <a:cs typeface="Times New Roman"/>
              </a:rPr>
              <a:t>。</a:t>
            </a:r>
            <a:endParaRPr lang="ja-JP" sz="800" kern="100" dirty="0">
              <a:solidFill>
                <a:srgbClr val="00506C"/>
              </a:solidFill>
              <a:effectLst/>
              <a:ea typeface="ＭＳ 明朝"/>
              <a:cs typeface="Times New Roman"/>
            </a:endParaRPr>
          </a:p>
        </p:txBody>
      </p:sp>
      <p:sp>
        <p:nvSpPr>
          <p:cNvPr id="31" name="Rectangle 11"/>
          <p:cNvSpPr>
            <a:spLocks noChangeArrowheads="1"/>
          </p:cNvSpPr>
          <p:nvPr/>
        </p:nvSpPr>
        <p:spPr bwMode="auto">
          <a:xfrm>
            <a:off x="218033" y="7536459"/>
            <a:ext cx="64509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4000" tIns="0" rIns="144000" bIns="0" anchor="t" anchorCtr="0">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がん検診の受診状況について</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endParaRPr lang="en-US" altLang="ja-JP" sz="1200" dirty="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smtClean="0">
                <a:solidFill>
                  <a:srgbClr val="00506C"/>
                </a:solidFill>
              </a:rPr>
              <a:t>胃がん検診、肺がん検診、大腸がん検診の受診率は増加傾向にありますが、依然として低い水準にとどまっています。一方、女性がんについては、子宮頸がん検診は低迷しており、乳がん検診は受診率が低下傾向にあります。本町の死因第一位が悪性新生物（がん）であることから、受診率がより向上することが望まれます。</a:t>
            </a:r>
            <a:endParaRPr lang="ja-JP" altLang="en-US" sz="1000" dirty="0">
              <a:solidFill>
                <a:srgbClr val="00506C"/>
              </a:solidFill>
            </a:endParaRPr>
          </a:p>
        </p:txBody>
      </p:sp>
      <p:graphicFrame>
        <p:nvGraphicFramePr>
          <p:cNvPr id="32" name="表 31"/>
          <p:cNvGraphicFramePr>
            <a:graphicFrameLocks noGrp="1"/>
          </p:cNvGraphicFramePr>
          <p:nvPr>
            <p:extLst>
              <p:ext uri="{D42A27DB-BD31-4B8C-83A1-F6EECF244321}">
                <p14:modId xmlns:p14="http://schemas.microsoft.com/office/powerpoint/2010/main" val="537712040"/>
              </p:ext>
            </p:extLst>
          </p:nvPr>
        </p:nvGraphicFramePr>
        <p:xfrm>
          <a:off x="366612" y="8256539"/>
          <a:ext cx="6120680" cy="1232965"/>
        </p:xfrm>
        <a:graphic>
          <a:graphicData uri="http://schemas.openxmlformats.org/drawingml/2006/table">
            <a:tbl>
              <a:tblPr firstRow="1" firstCol="1" bandRow="1">
                <a:tableStyleId>{5C22544A-7EE6-4342-B048-85BDC9FD1C3A}</a:tableStyleId>
              </a:tblPr>
              <a:tblGrid>
                <a:gridCol w="720080"/>
                <a:gridCol w="432048"/>
                <a:gridCol w="432048"/>
                <a:gridCol w="432048"/>
                <a:gridCol w="432048"/>
                <a:gridCol w="504056"/>
                <a:gridCol w="432048"/>
                <a:gridCol w="432048"/>
                <a:gridCol w="432048"/>
                <a:gridCol w="504056"/>
                <a:gridCol w="432048"/>
                <a:gridCol w="504056"/>
                <a:gridCol w="432048"/>
              </a:tblGrid>
              <a:tr h="0">
                <a:tc rowSpan="2">
                  <a:txBody>
                    <a:bodyPr/>
                    <a:lstStyle/>
                    <a:p>
                      <a:pPr algn="ctr">
                        <a:lnSpc>
                          <a:spcPct val="100000"/>
                        </a:lnSpc>
                        <a:spcAft>
                          <a:spcPts val="0"/>
                        </a:spcAft>
                      </a:pPr>
                      <a:r>
                        <a:rPr lang="ja-JP" sz="900" kern="100" dirty="0">
                          <a:solidFill>
                            <a:schemeClr val="bg1"/>
                          </a:solidFill>
                          <a:effectLst/>
                          <a:latin typeface="HGP創英角ｺﾞｼｯｸUB" panose="020B0900000000000000" pitchFamily="50" charset="-128"/>
                          <a:ea typeface="HGP創英角ｺﾞｼｯｸUB" panose="020B0900000000000000" pitchFamily="50" charset="-128"/>
                        </a:rPr>
                        <a:t>年　度</a:t>
                      </a:r>
                      <a:endParaRPr lang="ja-JP" sz="105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gridSpan="2">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胃がん検診</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肺がん検診</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大腸がん検診</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胃がん検診</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子宮頸がん検診</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乳がん検診</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70C0"/>
                    </a:solidFill>
                  </a:tcPr>
                </a:tc>
                <a:tc hMerge="1">
                  <a:txBody>
                    <a:bodyPr/>
                    <a:lstStyle/>
                    <a:p>
                      <a:endParaRPr kumimoji="1" lang="ja-JP" altLang="en-US"/>
                    </a:p>
                  </a:txBody>
                  <a:tcPr/>
                </a:tc>
              </a:tr>
              <a:tr h="132872">
                <a:tc vMerge="1">
                  <a:txBody>
                    <a:bodyPr/>
                    <a:lstStyle/>
                    <a:p>
                      <a:endParaRPr kumimoji="1" lang="ja-JP" altLang="en-US"/>
                    </a:p>
                  </a:txBody>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b="0" kern="10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受診者</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rPr>
                        <a:t>受診率</a:t>
                      </a:r>
                      <a:endParaRPr lang="ja-JP" sz="105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0" marB="0" anchor="ctr">
                    <a:lnL w="9525"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070C0"/>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22</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404</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5.1%</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547</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6.9%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602</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7.6%</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404</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5.1%</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768</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24.8%</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699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a:solidFill>
                            <a:srgbClr val="00506C"/>
                          </a:solidFill>
                          <a:effectLst/>
                        </a:rPr>
                        <a:t>15.4%</a:t>
                      </a:r>
                      <a:endParaRPr lang="ja-JP" sz="900" kern="10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23</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469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589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7.5%</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810</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10.3%</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469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689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23.2%</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605</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a:solidFill>
                            <a:srgbClr val="00506C"/>
                          </a:solidFill>
                          <a:effectLst/>
                        </a:rPr>
                        <a:t>13.4%</a:t>
                      </a:r>
                      <a:endParaRPr lang="ja-JP" sz="900" kern="10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24</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451</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5.7%</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617</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7.8%</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884</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11.2%</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451</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5.7%</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715</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23.3%</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504</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11.1%</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25</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465</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623</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7.9%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935</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11.8%</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465</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651</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21.9%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485</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11.4%</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bg1"/>
                    </a:solidFill>
                  </a:tcPr>
                </a:tc>
              </a:tr>
              <a:tr h="0">
                <a:tc>
                  <a:txBody>
                    <a:bodyPr/>
                    <a:lstStyle/>
                    <a:p>
                      <a:pPr algn="ctr">
                        <a:lnSpc>
                          <a:spcPct val="100000"/>
                        </a:lnSpc>
                        <a:spcAft>
                          <a:spcPts val="0"/>
                        </a:spcAft>
                      </a:pPr>
                      <a:r>
                        <a:rPr lang="ja-JP" sz="900" kern="100" dirty="0">
                          <a:solidFill>
                            <a:srgbClr val="00506C"/>
                          </a:solidFill>
                          <a:effectLst/>
                          <a:latin typeface="+mn-lt"/>
                          <a:ea typeface="+mn-ea"/>
                        </a:rPr>
                        <a:t>平成</a:t>
                      </a:r>
                      <a:r>
                        <a:rPr lang="en-US" sz="900" kern="100" dirty="0">
                          <a:solidFill>
                            <a:srgbClr val="00506C"/>
                          </a:solidFill>
                          <a:effectLst/>
                          <a:latin typeface="+mn-lt"/>
                          <a:ea typeface="+mn-ea"/>
                        </a:rPr>
                        <a:t>26</a:t>
                      </a:r>
                      <a:r>
                        <a:rPr lang="ja-JP" sz="900" kern="100" dirty="0">
                          <a:solidFill>
                            <a:srgbClr val="00506C"/>
                          </a:solidFill>
                          <a:effectLst/>
                          <a:latin typeface="+mn-lt"/>
                          <a:ea typeface="+mn-ea"/>
                        </a:rPr>
                        <a:t>年度</a:t>
                      </a:r>
                      <a:endParaRPr lang="ja-JP" sz="1050" kern="100" dirty="0">
                        <a:solidFill>
                          <a:srgbClr val="00506C"/>
                        </a:solidFill>
                        <a:effectLst/>
                        <a:latin typeface="+mn-lt"/>
                        <a:ea typeface="+mn-ea"/>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569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5.8%</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863</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8.8%</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1,519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15.6%</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569</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5.8%</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787</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16.9%</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smtClean="0">
                          <a:solidFill>
                            <a:srgbClr val="00506C"/>
                          </a:solidFill>
                          <a:effectLst/>
                        </a:rPr>
                        <a:t>430</a:t>
                      </a:r>
                      <a:r>
                        <a:rPr lang="ja-JP" altLang="en-US" sz="900" kern="100" dirty="0" smtClean="0">
                          <a:solidFill>
                            <a:srgbClr val="00506C"/>
                          </a:solidFill>
                          <a:effectLst/>
                        </a:rPr>
                        <a:t>人</a:t>
                      </a:r>
                      <a:endParaRPr lang="ja-JP" sz="900" kern="100" dirty="0">
                        <a:solidFill>
                          <a:srgbClr val="00506C"/>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US" sz="900" kern="100" dirty="0">
                          <a:solidFill>
                            <a:srgbClr val="00506C"/>
                          </a:solidFill>
                          <a:effectLst/>
                        </a:rPr>
                        <a:t>14.2%</a:t>
                      </a:r>
                      <a:endParaRPr lang="ja-JP" sz="900" kern="100" dirty="0">
                        <a:solidFill>
                          <a:srgbClr val="00506C"/>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r h="182845">
                <a:tc>
                  <a:txBody>
                    <a:bodyPr/>
                    <a:lstStyle/>
                    <a:p>
                      <a:pPr algn="ctr">
                        <a:lnSpc>
                          <a:spcPct val="100000"/>
                        </a:lnSpc>
                        <a:spcAft>
                          <a:spcPts val="0"/>
                        </a:spcAft>
                      </a:pPr>
                      <a:r>
                        <a:rPr lang="ja-JP" altLang="en-US" sz="900" b="0" kern="100" dirty="0" smtClean="0">
                          <a:solidFill>
                            <a:schemeClr val="bg1"/>
                          </a:solidFill>
                          <a:effectLst/>
                          <a:latin typeface="HGP創英角ｺﾞｼｯｸUB" panose="020B0900000000000000" pitchFamily="50" charset="-128"/>
                          <a:ea typeface="HGP創英角ｺﾞｼｯｸUB" panose="020B0900000000000000" pitchFamily="50" charset="-128"/>
                          <a:cs typeface="Times New Roman"/>
                        </a:rPr>
                        <a:t>対象者</a:t>
                      </a:r>
                      <a:endParaRPr lang="ja-JP" sz="900" b="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0" marR="36000" marT="10800" marB="7200" anchor="ctr">
                    <a:lnL w="190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0070C0"/>
                    </a:solidFill>
                  </a:tcPr>
                </a:tc>
                <a:tc gridSpan="8">
                  <a:txBody>
                    <a:bodyPr/>
                    <a:lstStyle/>
                    <a:p>
                      <a:pPr algn="ctr">
                        <a:spcAft>
                          <a:spcPts val="0"/>
                        </a:spcAft>
                      </a:pPr>
                      <a:r>
                        <a:rPr kumimoji="1" lang="en-US" altLang="ja-JP" sz="900" kern="1200" dirty="0" smtClean="0">
                          <a:solidFill>
                            <a:schemeClr val="tx1"/>
                          </a:solidFill>
                          <a:effectLst/>
                          <a:latin typeface="+mn-lt"/>
                          <a:ea typeface="+mn-ea"/>
                          <a:cs typeface="+mn-cs"/>
                        </a:rPr>
                        <a:t>40</a:t>
                      </a:r>
                      <a:r>
                        <a:rPr kumimoji="1" lang="ja-JP" altLang="ja-JP" sz="900" kern="1200" dirty="0" smtClean="0">
                          <a:solidFill>
                            <a:schemeClr val="tx1"/>
                          </a:solidFill>
                          <a:effectLst/>
                          <a:latin typeface="+mn-lt"/>
                          <a:ea typeface="+mn-ea"/>
                          <a:cs typeface="+mn-cs"/>
                        </a:rPr>
                        <a:t>歳以上の男女</a:t>
                      </a:r>
                      <a:endParaRPr lang="ja-JP" sz="900" kern="100" dirty="0">
                        <a:solidFill>
                          <a:schemeClr val="tx1"/>
                        </a:solidFill>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FFFCC"/>
                    </a:solidFill>
                  </a:tcPr>
                </a:tc>
                <a:tc hMerge="1">
                  <a:txBody>
                    <a:bodyPr/>
                    <a:lstStyle/>
                    <a:p>
                      <a:pPr algn="ctr">
                        <a:spcAft>
                          <a:spcPts val="0"/>
                        </a:spcAft>
                      </a:pPr>
                      <a:endParaRPr lang="ja-JP" sz="900" kern="100" dirty="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900" kern="100" dirty="0" smtClean="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algn="ctr">
                        <a:spcAft>
                          <a:spcPts val="0"/>
                        </a:spcAft>
                      </a:pPr>
                      <a:endParaRPr lang="ja-JP" sz="900" kern="100" dirty="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900" kern="100" dirty="0" smtClean="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algn="ctr">
                        <a:spcAft>
                          <a:spcPts val="0"/>
                        </a:spcAft>
                      </a:pPr>
                      <a:endParaRPr lang="ja-JP" sz="900" kern="100" dirty="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900" kern="100" dirty="0" smtClean="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hMerge="1">
                  <a:txBody>
                    <a:bodyPr/>
                    <a:lstStyle/>
                    <a:p>
                      <a:pPr algn="ctr">
                        <a:spcAft>
                          <a:spcPts val="0"/>
                        </a:spcAft>
                      </a:pPr>
                      <a:endParaRPr lang="ja-JP" sz="900" kern="100" dirty="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smtClean="0">
                          <a:solidFill>
                            <a:schemeClr val="tx1"/>
                          </a:solidFill>
                          <a:effectLst/>
                          <a:latin typeface="+mn-lt"/>
                          <a:ea typeface="+mn-ea"/>
                          <a:cs typeface="+mn-cs"/>
                        </a:rPr>
                        <a:t>20</a:t>
                      </a:r>
                      <a:r>
                        <a:rPr kumimoji="1" lang="ja-JP" altLang="ja-JP" sz="900" kern="1200" dirty="0" smtClean="0">
                          <a:solidFill>
                            <a:schemeClr val="tx1"/>
                          </a:solidFill>
                          <a:effectLst/>
                          <a:latin typeface="+mn-lt"/>
                          <a:ea typeface="+mn-ea"/>
                          <a:cs typeface="+mn-cs"/>
                        </a:rPr>
                        <a:t>歳以上の</a:t>
                      </a:r>
                      <a:r>
                        <a:rPr kumimoji="1" lang="ja-JP" altLang="en-US" sz="900" kern="1200" dirty="0" smtClean="0">
                          <a:solidFill>
                            <a:schemeClr val="tx1"/>
                          </a:solidFill>
                          <a:effectLst/>
                          <a:latin typeface="+mn-lt"/>
                          <a:ea typeface="+mn-ea"/>
                          <a:cs typeface="+mn-cs"/>
                        </a:rPr>
                        <a:t>女性</a:t>
                      </a:r>
                      <a:endParaRPr lang="ja-JP" altLang="ja-JP" sz="900" kern="100" dirty="0" smtClean="0">
                        <a:solidFill>
                          <a:schemeClr val="tx1"/>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FE1E1"/>
                    </a:solidFill>
                  </a:tcPr>
                </a:tc>
                <a:tc hMerge="1">
                  <a:txBody>
                    <a:bodyPr/>
                    <a:lstStyle/>
                    <a:p>
                      <a:pPr algn="ctr">
                        <a:spcAft>
                          <a:spcPts val="0"/>
                        </a:spcAft>
                      </a:pPr>
                      <a:endParaRPr lang="ja-JP" sz="900" kern="100" dirty="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smtClean="0">
                          <a:solidFill>
                            <a:schemeClr val="tx1"/>
                          </a:solidFill>
                          <a:effectLst/>
                          <a:latin typeface="+mn-lt"/>
                          <a:ea typeface="+mn-ea"/>
                          <a:cs typeface="+mn-cs"/>
                        </a:rPr>
                        <a:t>40</a:t>
                      </a:r>
                      <a:r>
                        <a:rPr kumimoji="1" lang="ja-JP" altLang="ja-JP" sz="900" kern="1200" dirty="0" smtClean="0">
                          <a:solidFill>
                            <a:schemeClr val="tx1"/>
                          </a:solidFill>
                          <a:effectLst/>
                          <a:latin typeface="+mn-lt"/>
                          <a:ea typeface="+mn-ea"/>
                          <a:cs typeface="+mn-cs"/>
                        </a:rPr>
                        <a:t>歳以上の</a:t>
                      </a:r>
                      <a:r>
                        <a:rPr kumimoji="1" lang="ja-JP" altLang="en-US" sz="900" kern="1200" dirty="0" smtClean="0">
                          <a:solidFill>
                            <a:schemeClr val="tx1"/>
                          </a:solidFill>
                          <a:effectLst/>
                          <a:latin typeface="+mn-lt"/>
                          <a:ea typeface="+mn-ea"/>
                          <a:cs typeface="+mn-cs"/>
                        </a:rPr>
                        <a:t>女性</a:t>
                      </a:r>
                      <a:endParaRPr lang="ja-JP" altLang="ja-JP" sz="900" kern="100" dirty="0" smtClean="0">
                        <a:solidFill>
                          <a:schemeClr val="tx1"/>
                        </a:solidFill>
                        <a:effectLst/>
                        <a:latin typeface="Century"/>
                        <a:ea typeface="ＭＳ 明朝"/>
                        <a:cs typeface="Times New Roman"/>
                      </a:endParaRPr>
                    </a:p>
                  </a:txBody>
                  <a:tcPr marL="36000" marR="36000" marT="0" marB="0" anchor="ctr">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FFCCFF"/>
                    </a:solidFill>
                  </a:tcPr>
                </a:tc>
                <a:tc hMerge="1">
                  <a:txBody>
                    <a:bodyPr/>
                    <a:lstStyle/>
                    <a:p>
                      <a:pPr algn="ctr">
                        <a:spcAft>
                          <a:spcPts val="0"/>
                        </a:spcAft>
                      </a:pPr>
                      <a:endParaRPr lang="ja-JP" sz="900" kern="100" dirty="0">
                        <a:effectLst/>
                        <a:latin typeface="Century"/>
                        <a:ea typeface="ＭＳ 明朝"/>
                        <a:cs typeface="Times New Roman"/>
                      </a:endParaRPr>
                    </a:p>
                  </a:txBody>
                  <a:tcPr marL="36000" marR="36000" marT="0" marB="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ChangeArrowheads="1"/>
          </p:cNvSpPr>
          <p:nvPr/>
        </p:nvSpPr>
        <p:spPr bwMode="auto">
          <a:xfrm>
            <a:off x="7046913" y="272258"/>
            <a:ext cx="6480175" cy="9290050"/>
          </a:xfrm>
          <a:prstGeom prst="rect">
            <a:avLst/>
          </a:prstGeom>
          <a:gradFill rotWithShape="1">
            <a:gsLst>
              <a:gs pos="0">
                <a:schemeClr val="bg1"/>
              </a:gs>
              <a:gs pos="100000">
                <a:srgbClr val="DDFFFF"/>
              </a:gs>
            </a:gsLst>
            <a:path path="shape">
              <a:fillToRect l="50000" t="50000" r="50000" b="50000"/>
            </a:path>
          </a:gradFill>
          <a:ln w="9525">
            <a:solidFill>
              <a:srgbClr val="DDFFFF"/>
            </a:solidFill>
            <a:miter lim="800000"/>
            <a:headEnd/>
            <a:tailEnd/>
          </a:ln>
          <a:effectLst/>
        </p:spPr>
        <p:txBody>
          <a:bodyPr lIns="180000" rIns="180000"/>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spcAft>
                <a:spcPct val="50000"/>
              </a:spcAft>
            </a:pPr>
            <a:r>
              <a:rPr lang="ja-JP" altLang="en-US" sz="1400" dirty="0">
                <a:solidFill>
                  <a:srgbClr val="00506C"/>
                </a:solidFill>
                <a:latin typeface="HGP創英角ｺﾞｼｯｸUB" panose="020B0900000000000000" pitchFamily="50" charset="-128"/>
                <a:ea typeface="HGP創英角ｺﾞｼｯｸUB" panose="020B0900000000000000" pitchFamily="50" charset="-128"/>
              </a:rPr>
              <a:t>アンケート調査結果の概要</a:t>
            </a:r>
          </a:p>
          <a:p>
            <a:r>
              <a:rPr lang="ja-JP" altLang="en-US" sz="1000" dirty="0">
                <a:solidFill>
                  <a:srgbClr val="00506C"/>
                </a:solidFill>
              </a:rPr>
              <a:t>「住民健康状況調査」（アンケート調査）は、質問項目が各年代によって異なり、</a:t>
            </a:r>
            <a:r>
              <a:rPr lang="zh-TW" altLang="en-US" sz="1000" dirty="0">
                <a:solidFill>
                  <a:srgbClr val="00506C"/>
                </a:solidFill>
              </a:rPr>
              <a:t>健康関心、食事、運動、睡眠</a:t>
            </a:r>
            <a:r>
              <a:rPr lang="ja-JP" altLang="en-US" sz="1000" dirty="0">
                <a:solidFill>
                  <a:srgbClr val="00506C"/>
                </a:solidFill>
              </a:rPr>
              <a:t>など</a:t>
            </a:r>
            <a:r>
              <a:rPr lang="zh-TW" altLang="en-US" sz="1000" dirty="0">
                <a:solidFill>
                  <a:srgbClr val="00506C"/>
                </a:solidFill>
              </a:rPr>
              <a:t>計</a:t>
            </a:r>
            <a:r>
              <a:rPr lang="en-US" altLang="zh-TW" sz="1000" dirty="0">
                <a:solidFill>
                  <a:srgbClr val="00506C"/>
                </a:solidFill>
              </a:rPr>
              <a:t>12</a:t>
            </a:r>
            <a:r>
              <a:rPr lang="zh-TW" altLang="en-US" sz="1000" dirty="0">
                <a:solidFill>
                  <a:srgbClr val="00506C"/>
                </a:solidFill>
              </a:rPr>
              <a:t>領域、延</a:t>
            </a:r>
            <a:r>
              <a:rPr lang="en-US" altLang="zh-TW" sz="1000" dirty="0" smtClean="0">
                <a:solidFill>
                  <a:srgbClr val="00506C"/>
                </a:solidFill>
              </a:rPr>
              <a:t>1</a:t>
            </a:r>
            <a:r>
              <a:rPr lang="en-US" altLang="ja-JP" sz="1000" dirty="0" smtClean="0">
                <a:solidFill>
                  <a:srgbClr val="00506C"/>
                </a:solidFill>
              </a:rPr>
              <a:t>6</a:t>
            </a:r>
            <a:r>
              <a:rPr lang="en-US" altLang="zh-TW" sz="1000" dirty="0" smtClean="0">
                <a:solidFill>
                  <a:srgbClr val="00506C"/>
                </a:solidFill>
              </a:rPr>
              <a:t>8</a:t>
            </a:r>
            <a:r>
              <a:rPr lang="zh-TW" altLang="en-US" sz="1000" dirty="0">
                <a:solidFill>
                  <a:srgbClr val="00506C"/>
                </a:solidFill>
              </a:rPr>
              <a:t>問</a:t>
            </a:r>
            <a:r>
              <a:rPr lang="ja-JP" altLang="en-US" sz="1000" dirty="0">
                <a:solidFill>
                  <a:srgbClr val="00506C"/>
                </a:solidFill>
              </a:rPr>
              <a:t>に及びます。ご協力ありがとうございました。ここでは、そのうちいくつかの結果をお知らせします。なお、詳細</a:t>
            </a:r>
            <a:r>
              <a:rPr lang="ja-JP" altLang="en-US" sz="1000" dirty="0" smtClean="0">
                <a:solidFill>
                  <a:srgbClr val="00506C"/>
                </a:solidFill>
              </a:rPr>
              <a:t>は湯河原町の</a:t>
            </a:r>
            <a:r>
              <a:rPr lang="ja-JP" altLang="en-US" sz="1000" dirty="0">
                <a:solidFill>
                  <a:srgbClr val="00506C"/>
                </a:solidFill>
              </a:rPr>
              <a:t>ホームページからご覧になれます。</a:t>
            </a:r>
            <a:endParaRPr lang="ja-JP" altLang="en-US" dirty="0">
              <a:solidFill>
                <a:srgbClr val="00506C"/>
              </a:solidFill>
            </a:endParaRPr>
          </a:p>
        </p:txBody>
      </p:sp>
      <p:sp>
        <p:nvSpPr>
          <p:cNvPr id="22" name="Text Box 4"/>
          <p:cNvSpPr txBox="1">
            <a:spLocks noChangeArrowheads="1"/>
          </p:cNvSpPr>
          <p:nvPr/>
        </p:nvSpPr>
        <p:spPr bwMode="auto">
          <a:xfrm>
            <a:off x="10121900" y="9557544"/>
            <a:ext cx="335775" cy="23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spAutoFit/>
          </a:bodyP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900" dirty="0" smtClean="0">
                <a:solidFill>
                  <a:srgbClr val="00A500"/>
                </a:solidFill>
              </a:rPr>
              <a:t>(3)</a:t>
            </a:r>
            <a:endParaRPr lang="en-US" altLang="ja-JP" sz="900" dirty="0">
              <a:solidFill>
                <a:srgbClr val="00A500"/>
              </a:solidFill>
            </a:endParaRPr>
          </a:p>
        </p:txBody>
      </p:sp>
      <p:sp>
        <p:nvSpPr>
          <p:cNvPr id="23" name="Rectangle 8"/>
          <p:cNvSpPr>
            <a:spLocks noChangeArrowheads="1"/>
          </p:cNvSpPr>
          <p:nvPr/>
        </p:nvSpPr>
        <p:spPr bwMode="auto">
          <a:xfrm>
            <a:off x="7046913" y="1137370"/>
            <a:ext cx="3181771"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朝食</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50" dirty="0" smtClean="0">
                <a:solidFill>
                  <a:srgbClr val="00506C"/>
                </a:solidFill>
                <a:latin typeface="HG丸ｺﾞｼｯｸM-PRO" panose="020F0600000000000000" pitchFamily="50" charset="-128"/>
                <a:ea typeface="HG丸ｺﾞｼｯｸM-PRO" panose="020F0600000000000000" pitchFamily="50" charset="-128"/>
              </a:rPr>
              <a:t>朝食を毎日食べる人が少ない</a:t>
            </a:r>
          </a:p>
          <a:p>
            <a:pPr>
              <a:spcBef>
                <a:spcPts val="300"/>
              </a:spcBef>
            </a:pPr>
            <a:r>
              <a:rPr lang="ja-JP" altLang="en-US" sz="1000" dirty="0" smtClean="0">
                <a:solidFill>
                  <a:srgbClr val="00506C"/>
                </a:solidFill>
              </a:rPr>
              <a:t>朝食を毎日食べることは、健康な生活リズムを整えるためにとても重要ですが、他市町村に比べ、全般的に朝食をほとんど食べない、または毎日は食べないという人が多くなっています。</a:t>
            </a:r>
            <a:endParaRPr lang="en-US" altLang="ja-JP" sz="1000" dirty="0" smtClean="0">
              <a:solidFill>
                <a:srgbClr val="00506C"/>
              </a:solidFill>
            </a:endParaRPr>
          </a:p>
        </p:txBody>
      </p:sp>
      <p:sp>
        <p:nvSpPr>
          <p:cNvPr id="24" name="Rectangle 9"/>
          <p:cNvSpPr>
            <a:spLocks noChangeArrowheads="1"/>
          </p:cNvSpPr>
          <p:nvPr/>
        </p:nvSpPr>
        <p:spPr bwMode="auto">
          <a:xfrm>
            <a:off x="10361934" y="1137370"/>
            <a:ext cx="3165154" cy="13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塩分</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50" dirty="0" smtClean="0">
                <a:solidFill>
                  <a:srgbClr val="00506C"/>
                </a:solidFill>
                <a:latin typeface="HG丸ｺﾞｼｯｸM-PRO" panose="020F0600000000000000" pitchFamily="50" charset="-128"/>
                <a:ea typeface="HG丸ｺﾞｼｯｸM-PRO" panose="020F0600000000000000" pitchFamily="50" charset="-128"/>
              </a:rPr>
              <a:t>塩分を気にしない人が多い</a:t>
            </a:r>
            <a:endParaRPr lang="en-US" altLang="ja-JP" sz="1050" dirty="0">
              <a:solidFill>
                <a:srgbClr val="00506C"/>
              </a:solidFill>
              <a:latin typeface="HG丸ｺﾞｼｯｸM-PRO" panose="020F0600000000000000" pitchFamily="50" charset="-128"/>
              <a:ea typeface="HG丸ｺﾞｼｯｸM-PRO" panose="020F0600000000000000" pitchFamily="50" charset="-128"/>
            </a:endParaRPr>
          </a:p>
          <a:p>
            <a:pPr>
              <a:spcBef>
                <a:spcPts val="300"/>
              </a:spcBef>
            </a:pPr>
            <a:r>
              <a:rPr lang="ja-JP" altLang="en-US" sz="1000" dirty="0" smtClean="0">
                <a:solidFill>
                  <a:srgbClr val="00506C"/>
                </a:solidFill>
              </a:rPr>
              <a:t>将来高血圧や脳血管疾患、心疾患にならないためには子どものうちから薄味に慣れ、減塩することが重要ですが、塩分を気にしていない、または塩やしょうゆをかける人の割合は、思春期、青年期で</a:t>
            </a:r>
            <a:r>
              <a:rPr lang="en-US" altLang="ja-JP" sz="1000" dirty="0" smtClean="0">
                <a:solidFill>
                  <a:srgbClr val="00506C"/>
                </a:solidFill>
              </a:rPr>
              <a:t>5</a:t>
            </a:r>
            <a:r>
              <a:rPr lang="ja-JP" altLang="en-US" sz="1000" dirty="0" smtClean="0">
                <a:solidFill>
                  <a:srgbClr val="00506C"/>
                </a:solidFill>
              </a:rPr>
              <a:t>割を超えています。高齢期でさえ</a:t>
            </a:r>
            <a:r>
              <a:rPr lang="en-US" altLang="ja-JP" sz="1000" dirty="0" smtClean="0">
                <a:solidFill>
                  <a:srgbClr val="00506C"/>
                </a:solidFill>
              </a:rPr>
              <a:t>3</a:t>
            </a:r>
            <a:r>
              <a:rPr lang="ja-JP" altLang="en-US" sz="1000" dirty="0" smtClean="0">
                <a:solidFill>
                  <a:srgbClr val="00506C"/>
                </a:solidFill>
              </a:rPr>
              <a:t>割が無関心でした。学校給食は減塩ですが、家庭でも減塩醤油や減塩味噌を使う、香辛料を使い塩分を減らすなどの対策を心がけましょう。</a:t>
            </a:r>
            <a:endParaRPr lang="ja-JP" altLang="en-US" sz="1000" dirty="0">
              <a:solidFill>
                <a:srgbClr val="00506C"/>
              </a:solidFill>
            </a:endParaRP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4526" y="2001466"/>
            <a:ext cx="3181771" cy="173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936" y="2504490"/>
            <a:ext cx="3165153" cy="122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8"/>
          <p:cNvSpPr>
            <a:spLocks noChangeArrowheads="1"/>
          </p:cNvSpPr>
          <p:nvPr/>
        </p:nvSpPr>
        <p:spPr bwMode="auto">
          <a:xfrm>
            <a:off x="7046912" y="3806461"/>
            <a:ext cx="3166689"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野菜</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50" dirty="0" smtClean="0">
                <a:solidFill>
                  <a:srgbClr val="00506C"/>
                </a:solidFill>
                <a:latin typeface="HG丸ｺﾞｼｯｸM-PRO" panose="020F0600000000000000" pitchFamily="50" charset="-128"/>
                <a:ea typeface="HG丸ｺﾞｼｯｸM-PRO" panose="020F0600000000000000" pitchFamily="50" charset="-128"/>
              </a:rPr>
              <a:t>野菜をあまり食べない人が多い</a:t>
            </a:r>
          </a:p>
          <a:p>
            <a:pPr>
              <a:spcBef>
                <a:spcPts val="300"/>
              </a:spcBef>
            </a:pPr>
            <a:r>
              <a:rPr lang="ja-JP" altLang="en-US" sz="1000" dirty="0" smtClean="0">
                <a:solidFill>
                  <a:srgbClr val="00506C"/>
                </a:solidFill>
              </a:rPr>
              <a:t>他市町村に比べ、全般的に野菜を「ほとんど毎食食べる」人が少なく、摂取頻度が少なくなっています。「ほとんど食べない」人も多くなっています。健康の維持のためには、野菜を</a:t>
            </a:r>
            <a:r>
              <a:rPr lang="en-US" altLang="ja-JP" sz="1000" dirty="0" smtClean="0">
                <a:solidFill>
                  <a:srgbClr val="00506C"/>
                </a:solidFill>
              </a:rPr>
              <a:t>1</a:t>
            </a:r>
            <a:r>
              <a:rPr lang="ja-JP" altLang="en-US" sz="1000" dirty="0" smtClean="0">
                <a:solidFill>
                  <a:srgbClr val="00506C"/>
                </a:solidFill>
              </a:rPr>
              <a:t>日</a:t>
            </a:r>
            <a:r>
              <a:rPr lang="en-US" altLang="ja-JP" sz="1000" dirty="0" smtClean="0">
                <a:solidFill>
                  <a:srgbClr val="00506C"/>
                </a:solidFill>
              </a:rPr>
              <a:t>350g</a:t>
            </a:r>
            <a:r>
              <a:rPr lang="ja-JP" altLang="en-US" sz="1000" dirty="0" smtClean="0">
                <a:solidFill>
                  <a:srgbClr val="00506C"/>
                </a:solidFill>
              </a:rPr>
              <a:t>以上食べましょう。</a:t>
            </a:r>
            <a:endParaRPr lang="en-US" altLang="ja-JP" sz="1000" dirty="0" smtClean="0">
              <a:solidFill>
                <a:srgbClr val="00506C"/>
              </a:solidFill>
            </a:endParaRPr>
          </a:p>
        </p:txBody>
      </p:sp>
      <p:sp>
        <p:nvSpPr>
          <p:cNvPr id="28" name="Rectangle 9"/>
          <p:cNvSpPr>
            <a:spLocks noChangeArrowheads="1"/>
          </p:cNvSpPr>
          <p:nvPr/>
        </p:nvSpPr>
        <p:spPr bwMode="auto">
          <a:xfrm>
            <a:off x="10361935" y="3806461"/>
            <a:ext cx="3165152"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好き嫌い</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50" dirty="0" smtClean="0">
                <a:solidFill>
                  <a:srgbClr val="00506C"/>
                </a:solidFill>
                <a:latin typeface="HG丸ｺﾞｼｯｸM-PRO" panose="020F0600000000000000" pitchFamily="50" charset="-128"/>
                <a:ea typeface="HG丸ｺﾞｼｯｸM-PRO" panose="020F0600000000000000" pitchFamily="50" charset="-128"/>
              </a:rPr>
              <a:t>好き嫌いが多い</a:t>
            </a:r>
            <a:endParaRPr lang="en-US" altLang="ja-JP" sz="1050" dirty="0">
              <a:solidFill>
                <a:srgbClr val="00506C"/>
              </a:solidFill>
              <a:latin typeface="HG丸ｺﾞｼｯｸM-PRO" panose="020F0600000000000000" pitchFamily="50" charset="-128"/>
              <a:ea typeface="HG丸ｺﾞｼｯｸM-PRO" panose="020F0600000000000000" pitchFamily="50" charset="-128"/>
            </a:endParaRPr>
          </a:p>
          <a:p>
            <a:pPr>
              <a:spcBef>
                <a:spcPts val="300"/>
              </a:spcBef>
            </a:pPr>
            <a:r>
              <a:rPr lang="ja-JP" altLang="en-US" sz="1000" dirty="0" smtClean="0">
                <a:solidFill>
                  <a:srgbClr val="00506C"/>
                </a:solidFill>
              </a:rPr>
              <a:t>他市町村に比べ、全体的に「好き嫌いが多い」や「少し好き嫌いあり」が多く、「何でも食べる」が少なくなっており、全ての年代で好き嫌いが多い傾向にあります。食べ物が偏らないよう、配慮が必要です。</a:t>
            </a:r>
            <a:endParaRPr lang="ja-JP" altLang="en-US" sz="1000" dirty="0">
              <a:solidFill>
                <a:srgbClr val="00506C"/>
              </a:solidFill>
            </a:endParaRPr>
          </a:p>
        </p:txBody>
      </p:sp>
      <p:pic>
        <p:nvPicPr>
          <p:cNvPr id="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9826" y="4683718"/>
            <a:ext cx="3181771" cy="180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1936" y="4683718"/>
            <a:ext cx="3165154" cy="180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8"/>
          <p:cNvSpPr>
            <a:spLocks noChangeArrowheads="1"/>
          </p:cNvSpPr>
          <p:nvPr/>
        </p:nvSpPr>
        <p:spPr bwMode="auto">
          <a:xfrm>
            <a:off x="7031830" y="6537970"/>
            <a:ext cx="3196853" cy="12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喫煙状況</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50" dirty="0" smtClean="0">
                <a:solidFill>
                  <a:srgbClr val="00506C"/>
                </a:solidFill>
                <a:latin typeface="HG丸ｺﾞｼｯｸM-PRO" panose="020F0600000000000000" pitchFamily="50" charset="-128"/>
                <a:ea typeface="HG丸ｺﾞｼｯｸM-PRO" panose="020F0600000000000000" pitchFamily="50" charset="-128"/>
              </a:rPr>
              <a:t>女性の喫煙者が多い</a:t>
            </a:r>
          </a:p>
          <a:p>
            <a:pPr>
              <a:spcBef>
                <a:spcPts val="300"/>
              </a:spcBef>
            </a:pPr>
            <a:r>
              <a:rPr lang="ja-JP" altLang="en-US" sz="1000" dirty="0" smtClean="0">
                <a:solidFill>
                  <a:srgbClr val="00506C"/>
                </a:solidFill>
              </a:rPr>
              <a:t>喫煙状況については、他市町村と比べると、特に女性で「はい」（現在喫煙している）が多く、「吸っていない」が少なくなっています。乳幼児期、学童期、思春期の調査でも、喫煙する母親が多くなっています。周囲が喫煙する環境にいるため、子どもたちも大きくなったら吸いたいと思っている子が多くなっています。</a:t>
            </a:r>
            <a:endParaRPr lang="en-US" altLang="ja-JP" sz="1000" dirty="0" smtClean="0">
              <a:solidFill>
                <a:srgbClr val="00506C"/>
              </a:solidFill>
            </a:endParaRPr>
          </a:p>
        </p:txBody>
      </p:sp>
      <p:sp>
        <p:nvSpPr>
          <p:cNvPr id="32" name="Rectangle 9"/>
          <p:cNvSpPr>
            <a:spLocks noChangeArrowheads="1"/>
          </p:cNvSpPr>
          <p:nvPr/>
        </p:nvSpPr>
        <p:spPr bwMode="auto">
          <a:xfrm>
            <a:off x="10361935" y="6537970"/>
            <a:ext cx="3150069" cy="12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飲酒状況</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50" dirty="0" smtClean="0">
                <a:solidFill>
                  <a:srgbClr val="00506C"/>
                </a:solidFill>
                <a:latin typeface="HG丸ｺﾞｼｯｸM-PRO" panose="020F0600000000000000" pitchFamily="50" charset="-128"/>
                <a:ea typeface="HG丸ｺﾞｼｯｸM-PRO" panose="020F0600000000000000" pitchFamily="50" charset="-128"/>
              </a:rPr>
              <a:t>女性の習慣飲酒者が多い</a:t>
            </a:r>
            <a:endParaRPr lang="en-US" altLang="ja-JP" sz="1050" dirty="0">
              <a:solidFill>
                <a:srgbClr val="00506C"/>
              </a:solidFill>
              <a:latin typeface="HG丸ｺﾞｼｯｸM-PRO" panose="020F0600000000000000" pitchFamily="50" charset="-128"/>
              <a:ea typeface="HG丸ｺﾞｼｯｸM-PRO" panose="020F0600000000000000" pitchFamily="50" charset="-128"/>
            </a:endParaRPr>
          </a:p>
          <a:p>
            <a:pPr>
              <a:spcBef>
                <a:spcPts val="300"/>
              </a:spcBef>
            </a:pPr>
            <a:r>
              <a:rPr lang="ja-JP" altLang="en-US" sz="1000" dirty="0" smtClean="0">
                <a:solidFill>
                  <a:srgbClr val="00506C"/>
                </a:solidFill>
              </a:rPr>
              <a:t>飲酒状況については、他市町村と比べると、壮年期の女性で「ほとんど毎日」が多く、「ほとんど飲まない」が少ないなど、女性の習慣飲酒者が多い傾向がうかがえます。また、女性では、青年期と壮年期で「</a:t>
            </a:r>
            <a:r>
              <a:rPr lang="en-US" altLang="ja-JP" sz="1000" dirty="0" smtClean="0">
                <a:solidFill>
                  <a:srgbClr val="00506C"/>
                </a:solidFill>
              </a:rPr>
              <a:t>1</a:t>
            </a:r>
            <a:r>
              <a:rPr lang="ja-JP" altLang="en-US" sz="1000" dirty="0" smtClean="0">
                <a:solidFill>
                  <a:srgbClr val="00506C"/>
                </a:solidFill>
              </a:rPr>
              <a:t>合未満」が少なく、飲酒量が多い傾向もあります。男性の適量は</a:t>
            </a:r>
            <a:r>
              <a:rPr lang="en-US" altLang="ja-JP" sz="1000" dirty="0" smtClean="0">
                <a:solidFill>
                  <a:srgbClr val="00506C"/>
                </a:solidFill>
              </a:rPr>
              <a:t>2</a:t>
            </a:r>
            <a:r>
              <a:rPr lang="ja-JP" altLang="en-US" sz="1000" dirty="0" smtClean="0">
                <a:solidFill>
                  <a:srgbClr val="00506C"/>
                </a:solidFill>
              </a:rPr>
              <a:t>合未満ですが、女性は</a:t>
            </a:r>
            <a:r>
              <a:rPr lang="en-US" altLang="ja-JP" sz="1000" dirty="0" smtClean="0">
                <a:solidFill>
                  <a:srgbClr val="00506C"/>
                </a:solidFill>
              </a:rPr>
              <a:t>1</a:t>
            </a:r>
            <a:r>
              <a:rPr lang="ja-JP" altLang="en-US" sz="1000" dirty="0" smtClean="0">
                <a:solidFill>
                  <a:srgbClr val="00506C"/>
                </a:solidFill>
              </a:rPr>
              <a:t>合未満なので、注意すべきです。</a:t>
            </a:r>
            <a:endParaRPr lang="ja-JP" altLang="en-US" sz="1000" dirty="0">
              <a:solidFill>
                <a:srgbClr val="00506C"/>
              </a:solidFill>
            </a:endParaRPr>
          </a:p>
        </p:txBody>
      </p:sp>
      <p:pic>
        <p:nvPicPr>
          <p:cNvPr id="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4132" y="7688223"/>
            <a:ext cx="3173161" cy="180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6227" y="7690098"/>
            <a:ext cx="3165154" cy="180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AutoShape 30"/>
          <p:cNvCxnSpPr>
            <a:cxnSpLocks noChangeShapeType="1"/>
            <a:stCxn id="39" idx="3"/>
            <a:endCxn id="42" idx="1"/>
          </p:cNvCxnSpPr>
          <p:nvPr/>
        </p:nvCxnSpPr>
        <p:spPr bwMode="auto">
          <a:xfrm>
            <a:off x="2530475" y="2922090"/>
            <a:ext cx="215900" cy="1588"/>
          </a:xfrm>
          <a:prstGeom prst="straightConnector1">
            <a:avLst/>
          </a:prstGeom>
          <a:noFill/>
          <a:ln w="76200">
            <a:solidFill>
              <a:srgbClr val="003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31"/>
          <p:cNvCxnSpPr>
            <a:cxnSpLocks noChangeShapeType="1"/>
            <a:stCxn id="40" idx="3"/>
            <a:endCxn id="43" idx="1"/>
          </p:cNvCxnSpPr>
          <p:nvPr/>
        </p:nvCxnSpPr>
        <p:spPr bwMode="auto">
          <a:xfrm>
            <a:off x="2530475" y="3486705"/>
            <a:ext cx="215900" cy="1587"/>
          </a:xfrm>
          <a:prstGeom prst="straightConnector1">
            <a:avLst/>
          </a:prstGeom>
          <a:noFill/>
          <a:ln w="76200">
            <a:solidFill>
              <a:srgbClr val="003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32"/>
          <p:cNvCxnSpPr>
            <a:cxnSpLocks noChangeShapeType="1"/>
            <a:stCxn id="41" idx="3"/>
            <a:endCxn id="44" idx="1"/>
          </p:cNvCxnSpPr>
          <p:nvPr/>
        </p:nvCxnSpPr>
        <p:spPr bwMode="auto">
          <a:xfrm>
            <a:off x="2530475" y="4078952"/>
            <a:ext cx="215900" cy="0"/>
          </a:xfrm>
          <a:prstGeom prst="straightConnector1">
            <a:avLst/>
          </a:prstGeom>
          <a:noFill/>
          <a:ln w="76200">
            <a:solidFill>
              <a:srgbClr val="003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5"/>
          <p:cNvSpPr>
            <a:spLocks noChangeArrowheads="1"/>
          </p:cNvSpPr>
          <p:nvPr/>
        </p:nvSpPr>
        <p:spPr bwMode="auto">
          <a:xfrm>
            <a:off x="442913" y="2706190"/>
            <a:ext cx="2087562" cy="431800"/>
          </a:xfrm>
          <a:prstGeom prst="rect">
            <a:avLst/>
          </a:prstGeom>
          <a:gradFill rotWithShape="1">
            <a:gsLst>
              <a:gs pos="0">
                <a:schemeClr val="bg1"/>
              </a:gs>
              <a:gs pos="100000">
                <a:srgbClr val="E7FFD5"/>
              </a:gs>
            </a:gsLst>
            <a:path path="shape">
              <a:fillToRect l="50000" t="50000" r="50000" b="50000"/>
            </a:path>
          </a:gradFill>
          <a:ln w="9525">
            <a:solidFill>
              <a:srgbClr val="0038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6213" indent="-176213">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smtClean="0">
                <a:solidFill>
                  <a:srgbClr val="00506C"/>
                </a:solidFill>
                <a:latin typeface="HGP創英角ｺﾞｼｯｸUB" panose="020B0900000000000000" pitchFamily="50" charset="-128"/>
                <a:ea typeface="HGP創英角ｺﾞｼｯｸUB" panose="020B0900000000000000" pitchFamily="50" charset="-128"/>
              </a:rPr>
              <a:t>●高齢者になる前の健康づくりの</a:t>
            </a:r>
            <a:endParaRPr lang="en-US" altLang="ja-JP" sz="1000" dirty="0" smtClean="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00" dirty="0" smtClean="0">
                <a:solidFill>
                  <a:srgbClr val="00506C"/>
                </a:solidFill>
                <a:latin typeface="HGP創英角ｺﾞｼｯｸUB" panose="020B0900000000000000" pitchFamily="50" charset="-128"/>
                <a:ea typeface="HGP創英角ｺﾞｼｯｸUB" panose="020B0900000000000000" pitchFamily="50" charset="-128"/>
              </a:rPr>
              <a:t>　推進</a:t>
            </a:r>
            <a:endParaRPr lang="ja-JP" altLang="en-US" sz="1000" dirty="0">
              <a:solidFill>
                <a:srgbClr val="00506C"/>
              </a:solidFill>
              <a:latin typeface="HGP創英角ｺﾞｼｯｸUB" panose="020B0900000000000000" pitchFamily="50" charset="-128"/>
              <a:ea typeface="HGP創英角ｺﾞｼｯｸUB" panose="020B0900000000000000" pitchFamily="50" charset="-128"/>
            </a:endParaRPr>
          </a:p>
        </p:txBody>
      </p:sp>
      <p:sp>
        <p:nvSpPr>
          <p:cNvPr id="40" name="Rectangle 36"/>
          <p:cNvSpPr>
            <a:spLocks noChangeArrowheads="1"/>
          </p:cNvSpPr>
          <p:nvPr/>
        </p:nvSpPr>
        <p:spPr bwMode="auto">
          <a:xfrm>
            <a:off x="442913" y="3270805"/>
            <a:ext cx="2087562" cy="431800"/>
          </a:xfrm>
          <a:prstGeom prst="rect">
            <a:avLst/>
          </a:prstGeom>
          <a:gradFill rotWithShape="1">
            <a:gsLst>
              <a:gs pos="0">
                <a:schemeClr val="bg1"/>
              </a:gs>
              <a:gs pos="100000">
                <a:srgbClr val="E7FFD5"/>
              </a:gs>
            </a:gsLst>
            <a:path path="shape">
              <a:fillToRect l="50000" t="50000" r="50000" b="50000"/>
            </a:path>
          </a:gradFill>
          <a:ln w="9525">
            <a:solidFill>
              <a:srgbClr val="0038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6213" indent="-176213">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smtClean="0">
                <a:solidFill>
                  <a:srgbClr val="00506C"/>
                </a:solidFill>
                <a:latin typeface="HGP創英角ｺﾞｼｯｸUB" panose="020B0900000000000000" pitchFamily="50" charset="-128"/>
                <a:ea typeface="HGP創英角ｺﾞｼｯｸUB" panose="020B0900000000000000" pitchFamily="50" charset="-128"/>
              </a:rPr>
              <a:t>●町民みずからの健康づくりを、</a:t>
            </a:r>
            <a:endParaRPr lang="en-US" altLang="ja-JP" sz="1000" dirty="0" smtClean="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a:solidFill>
                  <a:srgbClr val="00506C"/>
                </a:solidFill>
                <a:latin typeface="HGP創英角ｺﾞｼｯｸUB" panose="020B0900000000000000" pitchFamily="50" charset="-128"/>
                <a:ea typeface="HGP創英角ｺﾞｼｯｸUB" panose="020B0900000000000000" pitchFamily="50" charset="-128"/>
              </a:rPr>
              <a:t>　</a:t>
            </a:r>
            <a:r>
              <a:rPr lang="ja-JP" altLang="en-US" sz="1000" dirty="0" smtClean="0">
                <a:solidFill>
                  <a:srgbClr val="00506C"/>
                </a:solidFill>
                <a:latin typeface="HGP創英角ｺﾞｼｯｸUB" panose="020B0900000000000000" pitchFamily="50" charset="-128"/>
                <a:ea typeface="HGP創英角ｺﾞｼｯｸUB" panose="020B0900000000000000" pitchFamily="50" charset="-128"/>
              </a:rPr>
              <a:t>　地域全体で支える</a:t>
            </a:r>
            <a:endParaRPr lang="ja-JP" altLang="en-US" sz="1000" dirty="0">
              <a:solidFill>
                <a:srgbClr val="00506C"/>
              </a:solidFill>
              <a:latin typeface="HGP創英角ｺﾞｼｯｸUB" panose="020B0900000000000000" pitchFamily="50" charset="-128"/>
              <a:ea typeface="HGP創英角ｺﾞｼｯｸUB" panose="020B0900000000000000" pitchFamily="50" charset="-128"/>
            </a:endParaRPr>
          </a:p>
        </p:txBody>
      </p:sp>
      <p:sp>
        <p:nvSpPr>
          <p:cNvPr id="41" name="Rectangle 37"/>
          <p:cNvSpPr>
            <a:spLocks noChangeArrowheads="1"/>
          </p:cNvSpPr>
          <p:nvPr/>
        </p:nvSpPr>
        <p:spPr bwMode="auto">
          <a:xfrm>
            <a:off x="442913" y="3862952"/>
            <a:ext cx="2087562" cy="432000"/>
          </a:xfrm>
          <a:prstGeom prst="rect">
            <a:avLst/>
          </a:prstGeom>
          <a:gradFill rotWithShape="1">
            <a:gsLst>
              <a:gs pos="0">
                <a:schemeClr val="bg1"/>
              </a:gs>
              <a:gs pos="100000">
                <a:srgbClr val="E7FFD5"/>
              </a:gs>
            </a:gsLst>
            <a:path path="shape">
              <a:fillToRect l="50000" t="50000" r="50000" b="50000"/>
            </a:path>
          </a:gradFill>
          <a:ln w="9525">
            <a:solidFill>
              <a:srgbClr val="0038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6213" indent="-176213">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000" dirty="0" smtClean="0">
                <a:solidFill>
                  <a:srgbClr val="00506C"/>
                </a:solidFill>
                <a:latin typeface="HGP創英角ｺﾞｼｯｸUB" panose="020B0900000000000000" pitchFamily="50" charset="-128"/>
                <a:ea typeface="HGP創英角ｺﾞｼｯｸUB" panose="020B0900000000000000" pitchFamily="50" charset="-128"/>
              </a:rPr>
              <a:t>●健康情報、健康づくり事業のお知らせを様々なメディアで発信</a:t>
            </a:r>
            <a:endParaRPr lang="ja-JP" altLang="en-US" sz="1000" dirty="0">
              <a:solidFill>
                <a:srgbClr val="00506C"/>
              </a:solidFill>
              <a:latin typeface="HGP創英角ｺﾞｼｯｸUB" panose="020B0900000000000000" pitchFamily="50" charset="-128"/>
              <a:ea typeface="HGP創英角ｺﾞｼｯｸUB" panose="020B0900000000000000" pitchFamily="50" charset="-128"/>
            </a:endParaRPr>
          </a:p>
        </p:txBody>
      </p:sp>
      <p:sp>
        <p:nvSpPr>
          <p:cNvPr id="42" name="AutoShape 40"/>
          <p:cNvSpPr>
            <a:spLocks noChangeArrowheads="1"/>
          </p:cNvSpPr>
          <p:nvPr/>
        </p:nvSpPr>
        <p:spPr bwMode="auto">
          <a:xfrm>
            <a:off x="2746375" y="2706190"/>
            <a:ext cx="3744913" cy="433388"/>
          </a:xfrm>
          <a:prstGeom prst="roundRect">
            <a:avLst>
              <a:gd name="adj" fmla="val 16667"/>
            </a:avLst>
          </a:prstGeom>
          <a:gradFill rotWithShape="1">
            <a:gsLst>
              <a:gs pos="0">
                <a:schemeClr val="bg1"/>
              </a:gs>
              <a:gs pos="100000">
                <a:srgbClr val="CCFFFF"/>
              </a:gs>
            </a:gsLst>
            <a:path path="shape">
              <a:fillToRect l="50000" t="50000" r="50000" b="50000"/>
            </a:path>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900" dirty="0" smtClean="0">
                <a:solidFill>
                  <a:srgbClr val="00506C"/>
                </a:solidFill>
                <a:latin typeface="ＭＳ Ｐゴシック" pitchFamily="50" charset="-128"/>
              </a:rPr>
              <a:t>高齢者になってからではなく、全ての年代での健康づくりが重要です。特に、忙しい日常生活を送り、健康への配慮は二の次になりがちな青年期・壮年期の町民が参加し、実践しやすいプログラムを重点的に推進します。 </a:t>
            </a:r>
            <a:endParaRPr lang="ja-JP" altLang="en-US" sz="900" dirty="0">
              <a:solidFill>
                <a:srgbClr val="00506C"/>
              </a:solidFill>
              <a:latin typeface="ＭＳ Ｐゴシック" pitchFamily="50" charset="-128"/>
            </a:endParaRPr>
          </a:p>
        </p:txBody>
      </p:sp>
      <p:sp>
        <p:nvSpPr>
          <p:cNvPr id="43" name="AutoShape 41"/>
          <p:cNvSpPr>
            <a:spLocks noChangeArrowheads="1"/>
          </p:cNvSpPr>
          <p:nvPr/>
        </p:nvSpPr>
        <p:spPr bwMode="auto">
          <a:xfrm>
            <a:off x="2746375" y="3270805"/>
            <a:ext cx="3744913" cy="433387"/>
          </a:xfrm>
          <a:prstGeom prst="roundRect">
            <a:avLst>
              <a:gd name="adj" fmla="val 16667"/>
            </a:avLst>
          </a:prstGeom>
          <a:gradFill rotWithShape="1">
            <a:gsLst>
              <a:gs pos="0">
                <a:schemeClr val="bg1"/>
              </a:gs>
              <a:gs pos="100000">
                <a:srgbClr val="CCFFFF"/>
              </a:gs>
            </a:gsLst>
            <a:path path="shape">
              <a:fillToRect l="50000" t="50000" r="50000" b="50000"/>
            </a:path>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900" dirty="0" smtClean="0">
                <a:solidFill>
                  <a:srgbClr val="00506C"/>
                </a:solidFill>
                <a:latin typeface="ＭＳ Ｐゴシック" pitchFamily="50" charset="-128"/>
              </a:rPr>
              <a:t>地域の団体や、区会、住民団体、ボランティア団体などと連携し、町民みずからの健康づくりを、行政、団体、地域、家庭で応援するしくみを構築します。行政は、推進役として効果的に機能することを目指します。</a:t>
            </a:r>
            <a:endParaRPr lang="ja-JP" altLang="en-US" sz="900" dirty="0">
              <a:solidFill>
                <a:srgbClr val="00506C"/>
              </a:solidFill>
              <a:latin typeface="ＭＳ Ｐゴシック" pitchFamily="50" charset="-128"/>
            </a:endParaRPr>
          </a:p>
        </p:txBody>
      </p:sp>
      <p:sp>
        <p:nvSpPr>
          <p:cNvPr id="44" name="AutoShape 42"/>
          <p:cNvSpPr>
            <a:spLocks noChangeArrowheads="1"/>
          </p:cNvSpPr>
          <p:nvPr/>
        </p:nvSpPr>
        <p:spPr bwMode="auto">
          <a:xfrm>
            <a:off x="2746375" y="3862951"/>
            <a:ext cx="3744913" cy="432001"/>
          </a:xfrm>
          <a:prstGeom prst="roundRect">
            <a:avLst>
              <a:gd name="adj" fmla="val 16667"/>
            </a:avLst>
          </a:prstGeom>
          <a:gradFill rotWithShape="1">
            <a:gsLst>
              <a:gs pos="0">
                <a:schemeClr val="bg1"/>
              </a:gs>
              <a:gs pos="100000">
                <a:srgbClr val="CCFFFF"/>
              </a:gs>
            </a:gsLst>
            <a:path path="shape">
              <a:fillToRect l="50000" t="50000" r="50000" b="50000"/>
            </a:path>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900" dirty="0" smtClean="0">
                <a:solidFill>
                  <a:srgbClr val="00506C"/>
                </a:solidFill>
                <a:latin typeface="ＭＳ Ｐゴシック" pitchFamily="50" charset="-128"/>
              </a:rPr>
              <a:t>町民が興味を持ち、知りたいと思う「コンテンツ（情報の中身）」を、町民に届きやすい「チャンネル（情報伝達経路）」で、年代により異なる適切な「メディア（媒体）」を使って、効果的に情報が入手できるしくみを構築します。 </a:t>
            </a:r>
            <a:endParaRPr lang="ja-JP" altLang="en-US" sz="900" dirty="0">
              <a:solidFill>
                <a:srgbClr val="00506C"/>
              </a:solidFill>
              <a:latin typeface="ＭＳ Ｐゴシック" pitchFamily="50" charset="-128"/>
            </a:endParaRPr>
          </a:p>
        </p:txBody>
      </p:sp>
      <p:sp>
        <p:nvSpPr>
          <p:cNvPr id="45" name="Text Box 21"/>
          <p:cNvSpPr txBox="1">
            <a:spLocks noChangeArrowheads="1"/>
          </p:cNvSpPr>
          <p:nvPr/>
        </p:nvSpPr>
        <p:spPr bwMode="auto">
          <a:xfrm>
            <a:off x="3265995" y="9567863"/>
            <a:ext cx="335775" cy="23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spAutoFit/>
          </a:bodyP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900" dirty="0" smtClean="0">
                <a:solidFill>
                  <a:srgbClr val="00A500"/>
                </a:solidFill>
              </a:rPr>
              <a:t>(6)</a:t>
            </a:r>
            <a:endParaRPr lang="en-US" altLang="ja-JP" sz="900" dirty="0">
              <a:solidFill>
                <a:srgbClr val="00A500"/>
              </a:solidFill>
            </a:endParaRPr>
          </a:p>
        </p:txBody>
      </p:sp>
      <p:sp>
        <p:nvSpPr>
          <p:cNvPr id="46" name="AutoShape 24"/>
          <p:cNvSpPr>
            <a:spLocks noChangeArrowheads="1"/>
          </p:cNvSpPr>
          <p:nvPr/>
        </p:nvSpPr>
        <p:spPr bwMode="auto">
          <a:xfrm>
            <a:off x="1124744" y="969910"/>
            <a:ext cx="4608512" cy="742730"/>
          </a:xfrm>
          <a:prstGeom prst="roundRect">
            <a:avLst>
              <a:gd name="adj" fmla="val 16667"/>
            </a:avLst>
          </a:prstGeom>
          <a:gradFill rotWithShape="1">
            <a:gsLst>
              <a:gs pos="0">
                <a:srgbClr val="FFFFFF"/>
              </a:gs>
              <a:gs pos="100000">
                <a:srgbClr val="FFFFCC"/>
              </a:gs>
            </a:gsLst>
            <a:path path="shape">
              <a:fillToRect l="50000" t="50000" r="50000" b="50000"/>
            </a:path>
          </a:gradFill>
          <a:ln w="9525">
            <a:solidFill>
              <a:srgbClr val="996633"/>
            </a:solidFill>
            <a:round/>
            <a:headEnd/>
            <a:tailEnd/>
          </a:ln>
        </p:spPr>
        <p:txBody>
          <a:bodyPr lIns="74295" tIns="8890" rIns="74295" bIns="8890"/>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algn="ctr">
              <a:spcAft>
                <a:spcPct val="50000"/>
              </a:spcAft>
            </a:pPr>
            <a:r>
              <a:rPr lang="ja-JP" altLang="en-US" sz="1200" dirty="0">
                <a:solidFill>
                  <a:srgbClr val="00506C"/>
                </a:solidFill>
                <a:latin typeface="HGP創英角ｺﾞｼｯｸUB" panose="020B0900000000000000" pitchFamily="50" charset="-128"/>
                <a:ea typeface="HGP創英角ｺﾞｼｯｸUB" panose="020B0900000000000000" pitchFamily="50" charset="-128"/>
              </a:rPr>
              <a:t>基本理念</a:t>
            </a:r>
          </a:p>
          <a:p>
            <a:pPr algn="ct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町民がともに支えあい健康な生涯を送れるよう地域の健康づくりを推進し、「湯けむりと笑顔あふれる四季彩のまち　湯河原」を実現する。</a:t>
            </a:r>
          </a:p>
        </p:txBody>
      </p:sp>
      <p:sp>
        <p:nvSpPr>
          <p:cNvPr id="47" name="Rectangle 25"/>
          <p:cNvSpPr>
            <a:spLocks noChangeArrowheads="1"/>
          </p:cNvSpPr>
          <p:nvPr/>
        </p:nvSpPr>
        <p:spPr bwMode="auto">
          <a:xfrm>
            <a:off x="191007" y="284163"/>
            <a:ext cx="6480175"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spcAft>
                <a:spcPct val="25000"/>
              </a:spcAft>
            </a:pPr>
            <a:r>
              <a:rPr lang="ja-JP" altLang="en-US" sz="1400" dirty="0" smtClean="0">
                <a:solidFill>
                  <a:srgbClr val="00506C"/>
                </a:solidFill>
                <a:latin typeface="HGP創英角ｺﾞｼｯｸUB" panose="020B0900000000000000" pitchFamily="50" charset="-128"/>
                <a:ea typeface="HGP創英角ｺﾞｼｯｸUB" panose="020B0900000000000000" pitchFamily="50" charset="-128"/>
              </a:rPr>
              <a:t>湯</a:t>
            </a:r>
            <a:r>
              <a:rPr lang="ja-JP" altLang="en-US" sz="1400" dirty="0" err="1" smtClean="0">
                <a:solidFill>
                  <a:srgbClr val="00506C"/>
                </a:solidFill>
                <a:latin typeface="HGP創英角ｺﾞｼｯｸUB" panose="020B0900000000000000" pitchFamily="50" charset="-128"/>
                <a:ea typeface="HGP創英角ｺﾞｼｯｸUB" panose="020B0900000000000000" pitchFamily="50" charset="-128"/>
              </a:rPr>
              <a:t>っ</a:t>
            </a:r>
            <a:r>
              <a:rPr lang="ja-JP" altLang="en-US" sz="1400" dirty="0" smtClean="0">
                <a:solidFill>
                  <a:srgbClr val="00506C"/>
                </a:solidFill>
                <a:latin typeface="HGP創英角ｺﾞｼｯｸUB" panose="020B0900000000000000" pitchFamily="50" charset="-128"/>
                <a:ea typeface="HGP創英角ｺﾞｼｯｸUB" panose="020B0900000000000000" pitchFamily="50" charset="-128"/>
              </a:rPr>
              <a:t>たりゆがわら</a:t>
            </a:r>
            <a:r>
              <a:rPr lang="en-US" altLang="ja-JP" sz="14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400" dirty="0" smtClean="0">
                <a:solidFill>
                  <a:srgbClr val="00506C"/>
                </a:solidFill>
                <a:latin typeface="HGP創英角ｺﾞｼｯｸUB" panose="020B0900000000000000" pitchFamily="50" charset="-128"/>
                <a:ea typeface="HGP創英角ｺﾞｼｯｸUB" panose="020B0900000000000000" pitchFamily="50" charset="-128"/>
              </a:rPr>
              <a:t>健幸</a:t>
            </a:r>
            <a:r>
              <a:rPr lang="en-US" altLang="ja-JP" sz="14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400" dirty="0" smtClean="0">
                <a:solidFill>
                  <a:srgbClr val="00506C"/>
                </a:solidFill>
                <a:latin typeface="HGP創英角ｺﾞｼｯｸUB" panose="020B0900000000000000" pitchFamily="50" charset="-128"/>
                <a:ea typeface="HGP創英角ｺﾞｼｯｸUB" panose="020B0900000000000000" pitchFamily="50" charset="-128"/>
              </a:rPr>
              <a:t>プランの</a:t>
            </a:r>
            <a:r>
              <a:rPr lang="ja-JP" altLang="en-US" sz="1400" dirty="0">
                <a:solidFill>
                  <a:srgbClr val="00506C"/>
                </a:solidFill>
                <a:latin typeface="HGP創英角ｺﾞｼｯｸUB" panose="020B0900000000000000" pitchFamily="50" charset="-128"/>
                <a:ea typeface="HGP創英角ｺﾞｼｯｸUB" panose="020B0900000000000000" pitchFamily="50" charset="-128"/>
              </a:rPr>
              <a:t>基本理念と基本方針、基本計画</a:t>
            </a:r>
          </a:p>
          <a:p>
            <a:r>
              <a:rPr lang="ja-JP" altLang="en-US" sz="1000" dirty="0">
                <a:solidFill>
                  <a:srgbClr val="0070C0"/>
                </a:solidFill>
              </a:rPr>
              <a:t>検討の結果</a:t>
            </a:r>
            <a:r>
              <a:rPr lang="ja-JP" altLang="en-US" sz="1000" dirty="0" smtClean="0">
                <a:solidFill>
                  <a:srgbClr val="0070C0"/>
                </a:solidFill>
              </a:rPr>
              <a:t>、湯</a:t>
            </a:r>
            <a:r>
              <a:rPr lang="ja-JP" altLang="en-US" sz="1000" dirty="0" err="1" smtClean="0">
                <a:solidFill>
                  <a:srgbClr val="0070C0"/>
                </a:solidFill>
              </a:rPr>
              <a:t>っ</a:t>
            </a:r>
            <a:r>
              <a:rPr lang="ja-JP" altLang="en-US" sz="1000" dirty="0" smtClean="0">
                <a:solidFill>
                  <a:srgbClr val="0070C0"/>
                </a:solidFill>
              </a:rPr>
              <a:t>たりゆがわら</a:t>
            </a:r>
            <a:r>
              <a:rPr lang="en-US" altLang="ja-JP" sz="1000" dirty="0" smtClean="0">
                <a:solidFill>
                  <a:srgbClr val="0070C0"/>
                </a:solidFill>
              </a:rPr>
              <a:t>『</a:t>
            </a:r>
            <a:r>
              <a:rPr lang="ja-JP" altLang="en-US" sz="1000" dirty="0" smtClean="0">
                <a:solidFill>
                  <a:srgbClr val="0070C0"/>
                </a:solidFill>
              </a:rPr>
              <a:t>健幸</a:t>
            </a:r>
            <a:r>
              <a:rPr lang="en-US" altLang="ja-JP" sz="1000" dirty="0" smtClean="0">
                <a:solidFill>
                  <a:srgbClr val="0070C0"/>
                </a:solidFill>
              </a:rPr>
              <a:t>』</a:t>
            </a:r>
            <a:r>
              <a:rPr lang="ja-JP" altLang="en-US" sz="1000" dirty="0" smtClean="0">
                <a:solidFill>
                  <a:srgbClr val="0070C0"/>
                </a:solidFill>
              </a:rPr>
              <a:t>プランの</a:t>
            </a:r>
            <a:r>
              <a:rPr lang="ja-JP" altLang="en-US" sz="1000" dirty="0">
                <a:solidFill>
                  <a:srgbClr val="0070C0"/>
                </a:solidFill>
              </a:rPr>
              <a:t>基本理念と基本方針は、以下のように決まりました。実現に向けて、町民みんなで取り組みましょう。</a:t>
            </a:r>
          </a:p>
        </p:txBody>
      </p:sp>
      <p:sp>
        <p:nvSpPr>
          <p:cNvPr id="48" name="Rectangle 26"/>
          <p:cNvSpPr>
            <a:spLocks noChangeArrowheads="1"/>
          </p:cNvSpPr>
          <p:nvPr/>
        </p:nvSpPr>
        <p:spPr bwMode="auto">
          <a:xfrm>
            <a:off x="1068388" y="1797050"/>
            <a:ext cx="844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dirty="0">
                <a:solidFill>
                  <a:srgbClr val="0070C0"/>
                </a:solidFill>
                <a:latin typeface="HGP創英角ｺﾞｼｯｸUB" panose="020B0900000000000000" pitchFamily="50" charset="-128"/>
                <a:ea typeface="HGP創英角ｺﾞｼｯｸUB" panose="020B0900000000000000" pitchFamily="50" charset="-128"/>
              </a:rPr>
              <a:t>基本方針 </a:t>
            </a:r>
          </a:p>
        </p:txBody>
      </p:sp>
      <p:sp>
        <p:nvSpPr>
          <p:cNvPr id="49" name="Rectangle 27"/>
          <p:cNvSpPr>
            <a:spLocks noChangeArrowheads="1"/>
          </p:cNvSpPr>
          <p:nvPr/>
        </p:nvSpPr>
        <p:spPr bwMode="auto">
          <a:xfrm>
            <a:off x="4191000" y="1797050"/>
            <a:ext cx="844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1200">
                <a:solidFill>
                  <a:srgbClr val="0070C0"/>
                </a:solidFill>
                <a:latin typeface="HGP創英角ｺﾞｼｯｸUB" panose="020B0900000000000000" pitchFamily="50" charset="-128"/>
                <a:ea typeface="HGP創英角ｺﾞｼｯｸUB" panose="020B0900000000000000" pitchFamily="50" charset="-128"/>
              </a:rPr>
              <a:t>基本計画 </a:t>
            </a:r>
          </a:p>
        </p:txBody>
      </p:sp>
      <p:cxnSp>
        <p:nvCxnSpPr>
          <p:cNvPr id="50" name="AutoShape 28"/>
          <p:cNvCxnSpPr>
            <a:cxnSpLocks noChangeShapeType="1"/>
            <a:stCxn id="51" idx="3"/>
            <a:endCxn id="52" idx="1"/>
          </p:cNvCxnSpPr>
          <p:nvPr/>
        </p:nvCxnSpPr>
        <p:spPr bwMode="auto">
          <a:xfrm>
            <a:off x="2535238" y="2336388"/>
            <a:ext cx="215900" cy="0"/>
          </a:xfrm>
          <a:prstGeom prst="straightConnector1">
            <a:avLst/>
          </a:prstGeom>
          <a:noFill/>
          <a:ln w="76200">
            <a:solidFill>
              <a:srgbClr val="003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33"/>
          <p:cNvSpPr>
            <a:spLocks noChangeArrowheads="1"/>
          </p:cNvSpPr>
          <p:nvPr/>
        </p:nvSpPr>
        <p:spPr bwMode="auto">
          <a:xfrm>
            <a:off x="447675" y="2084388"/>
            <a:ext cx="2087563" cy="504000"/>
          </a:xfrm>
          <a:prstGeom prst="rect">
            <a:avLst/>
          </a:prstGeom>
          <a:gradFill rotWithShape="1">
            <a:gsLst>
              <a:gs pos="0">
                <a:schemeClr val="bg1"/>
              </a:gs>
              <a:gs pos="100000">
                <a:srgbClr val="E7FFD5"/>
              </a:gs>
            </a:gsLst>
            <a:path path="shape">
              <a:fillToRect l="50000" t="50000" r="50000" b="50000"/>
            </a:path>
          </a:gradFill>
          <a:ln w="9525">
            <a:solidFill>
              <a:srgbClr val="0038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6213" indent="-176213">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nSpc>
                <a:spcPct val="95000"/>
              </a:lnSpc>
            </a:pPr>
            <a:r>
              <a:rPr lang="ja-JP" altLang="en-US" sz="1000" dirty="0" smtClean="0">
                <a:solidFill>
                  <a:srgbClr val="00506C"/>
                </a:solidFill>
                <a:latin typeface="HGP創英角ｺﾞｼｯｸUB" panose="020B0900000000000000" pitchFamily="50" charset="-128"/>
                <a:ea typeface="HGP創英角ｺﾞｼｯｸUB" panose="020B0900000000000000" pitchFamily="50" charset="-128"/>
              </a:rPr>
              <a:t>●湯河原町の四季の自然、歴史、温泉などの魅力、良さを取り入れた健康づくり</a:t>
            </a:r>
            <a:endParaRPr lang="ja-JP" altLang="en-US" sz="1000" dirty="0">
              <a:solidFill>
                <a:srgbClr val="00506C"/>
              </a:solidFill>
              <a:latin typeface="HGP創英角ｺﾞｼｯｸUB" panose="020B0900000000000000" pitchFamily="50" charset="-128"/>
              <a:ea typeface="HGP創英角ｺﾞｼｯｸUB" panose="020B0900000000000000" pitchFamily="50" charset="-128"/>
            </a:endParaRPr>
          </a:p>
        </p:txBody>
      </p:sp>
      <p:sp>
        <p:nvSpPr>
          <p:cNvPr id="52" name="AutoShape 38"/>
          <p:cNvSpPr>
            <a:spLocks noChangeArrowheads="1"/>
          </p:cNvSpPr>
          <p:nvPr/>
        </p:nvSpPr>
        <p:spPr bwMode="auto">
          <a:xfrm>
            <a:off x="2751138" y="2084388"/>
            <a:ext cx="3744912" cy="504000"/>
          </a:xfrm>
          <a:prstGeom prst="roundRect">
            <a:avLst>
              <a:gd name="adj" fmla="val 16667"/>
            </a:avLst>
          </a:prstGeom>
          <a:gradFill rotWithShape="1">
            <a:gsLst>
              <a:gs pos="0">
                <a:schemeClr val="bg1"/>
              </a:gs>
              <a:gs pos="100000">
                <a:srgbClr val="CCFFFF"/>
              </a:gs>
            </a:gsLst>
            <a:path path="shape">
              <a:fillToRect l="50000" t="50000" r="50000" b="50000"/>
            </a:path>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900" dirty="0" smtClean="0">
                <a:solidFill>
                  <a:srgbClr val="00506C"/>
                </a:solidFill>
              </a:rPr>
              <a:t>湯河原町には、海と山の四季折々の豊かな自然、悠久の歴史、日本有数の温泉など様々な魅力的な資源にあふれています。これらを取り入れて、町民が「湯河原町らしい」と感じられる事業の構築を行います。</a:t>
            </a:r>
            <a:endParaRPr lang="ja-JP" altLang="en-US" sz="900" dirty="0">
              <a:solidFill>
                <a:srgbClr val="00506C"/>
              </a:solidFill>
            </a:endParaRPr>
          </a:p>
        </p:txBody>
      </p:sp>
      <p:cxnSp>
        <p:nvCxnSpPr>
          <p:cNvPr id="53" name="AutoShape 1027"/>
          <p:cNvCxnSpPr>
            <a:cxnSpLocks noChangeShapeType="1"/>
          </p:cNvCxnSpPr>
          <p:nvPr/>
        </p:nvCxnSpPr>
        <p:spPr bwMode="auto">
          <a:xfrm>
            <a:off x="2515645" y="4667497"/>
            <a:ext cx="215900" cy="1588"/>
          </a:xfrm>
          <a:prstGeom prst="straightConnector1">
            <a:avLst/>
          </a:prstGeom>
          <a:noFill/>
          <a:ln w="76200">
            <a:solidFill>
              <a:srgbClr val="003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1028"/>
          <p:cNvSpPr>
            <a:spLocks noChangeArrowheads="1"/>
          </p:cNvSpPr>
          <p:nvPr/>
        </p:nvSpPr>
        <p:spPr bwMode="auto">
          <a:xfrm>
            <a:off x="433388" y="4448175"/>
            <a:ext cx="2087562" cy="431800"/>
          </a:xfrm>
          <a:prstGeom prst="rect">
            <a:avLst/>
          </a:prstGeom>
          <a:gradFill rotWithShape="1">
            <a:gsLst>
              <a:gs pos="0">
                <a:schemeClr val="bg1"/>
              </a:gs>
              <a:gs pos="100000">
                <a:srgbClr val="E7FFD5"/>
              </a:gs>
            </a:gsLst>
            <a:path path="shape">
              <a:fillToRect l="50000" t="50000" r="50000" b="50000"/>
            </a:path>
          </a:gradFill>
          <a:ln w="9525">
            <a:solidFill>
              <a:srgbClr val="0038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6213" indent="-176213">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10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000" dirty="0" smtClean="0">
                <a:solidFill>
                  <a:srgbClr val="00506C"/>
                </a:solidFill>
                <a:latin typeface="HGP創英角ｺﾞｼｯｸUB" panose="020B0900000000000000" pitchFamily="50" charset="-128"/>
                <a:ea typeface="HGP創英角ｺﾞｼｯｸUB" panose="020B0900000000000000" pitchFamily="50" charset="-128"/>
              </a:rPr>
              <a:t>健康づくり事業を横断的に検証、推進する体制の構築</a:t>
            </a:r>
            <a:endParaRPr lang="ja-JP" altLang="en-US" sz="1000" dirty="0">
              <a:solidFill>
                <a:srgbClr val="00506C"/>
              </a:solidFill>
              <a:latin typeface="HGP創英角ｺﾞｼｯｸUB" panose="020B0900000000000000" pitchFamily="50" charset="-128"/>
              <a:ea typeface="HGP創英角ｺﾞｼｯｸUB" panose="020B0900000000000000" pitchFamily="50" charset="-128"/>
            </a:endParaRPr>
          </a:p>
        </p:txBody>
      </p:sp>
      <p:sp>
        <p:nvSpPr>
          <p:cNvPr id="55" name="AutoShape 1029"/>
          <p:cNvSpPr>
            <a:spLocks noChangeArrowheads="1"/>
          </p:cNvSpPr>
          <p:nvPr/>
        </p:nvSpPr>
        <p:spPr bwMode="auto">
          <a:xfrm>
            <a:off x="2736850" y="4448175"/>
            <a:ext cx="3744913" cy="433388"/>
          </a:xfrm>
          <a:prstGeom prst="roundRect">
            <a:avLst>
              <a:gd name="adj" fmla="val 16667"/>
            </a:avLst>
          </a:prstGeom>
          <a:gradFill rotWithShape="1">
            <a:gsLst>
              <a:gs pos="0">
                <a:schemeClr val="bg1"/>
              </a:gs>
              <a:gs pos="100000">
                <a:srgbClr val="CCFFFF"/>
              </a:gs>
            </a:gsLst>
            <a:path path="shape">
              <a:fillToRect l="50000" t="50000" r="50000" b="50000"/>
            </a:path>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r>
              <a:rPr lang="ja-JP" altLang="en-US" sz="900" dirty="0" smtClean="0">
                <a:solidFill>
                  <a:srgbClr val="00506C"/>
                </a:solidFill>
              </a:rPr>
              <a:t>計画、実施、評価、改善を効果的に実行するしくみを構築します。また、町内の団体、関係者や市民代表からなる「健康増進計画・食育推進計画推進委員会（仮称）」を設置し、健康づくり事業を横断的に検証・推進します。</a:t>
            </a:r>
            <a:endParaRPr lang="ja-JP" altLang="en-US" sz="900" dirty="0">
              <a:solidFill>
                <a:srgbClr val="00506C"/>
              </a:solidFill>
            </a:endParaRPr>
          </a:p>
        </p:txBody>
      </p:sp>
      <p:sp>
        <p:nvSpPr>
          <p:cNvPr id="56" name="Rectangle 24"/>
          <p:cNvSpPr>
            <a:spLocks noChangeArrowheads="1"/>
          </p:cNvSpPr>
          <p:nvPr/>
        </p:nvSpPr>
        <p:spPr bwMode="auto">
          <a:xfrm>
            <a:off x="194711" y="5097016"/>
            <a:ext cx="64801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spcAft>
                <a:spcPct val="25000"/>
              </a:spcAft>
            </a:pPr>
            <a:r>
              <a:rPr lang="ja-JP" altLang="en-US" sz="1400" dirty="0">
                <a:solidFill>
                  <a:srgbClr val="00506C"/>
                </a:solidFill>
                <a:latin typeface="HGP創英角ｺﾞｼｯｸUB" panose="020B0900000000000000" pitchFamily="50" charset="-128"/>
                <a:ea typeface="HGP創英角ｺﾞｼｯｸUB" panose="020B0900000000000000" pitchFamily="50" charset="-128"/>
              </a:rPr>
              <a:t>実施計画</a:t>
            </a:r>
          </a:p>
          <a:p>
            <a:r>
              <a:rPr lang="ja-JP" altLang="en-US" sz="1000" dirty="0">
                <a:solidFill>
                  <a:srgbClr val="0070C0"/>
                </a:solidFill>
              </a:rPr>
              <a:t>年代ごとに新しい健康づくり事業を計画しました。年度ごとに段階的に実施していきますので、奮ってご参加ください。</a:t>
            </a:r>
          </a:p>
        </p:txBody>
      </p:sp>
      <p:graphicFrame>
        <p:nvGraphicFramePr>
          <p:cNvPr id="57" name="表 56"/>
          <p:cNvGraphicFramePr>
            <a:graphicFrameLocks noGrp="1"/>
          </p:cNvGraphicFramePr>
          <p:nvPr>
            <p:extLst>
              <p:ext uri="{D42A27DB-BD31-4B8C-83A1-F6EECF244321}">
                <p14:modId xmlns:p14="http://schemas.microsoft.com/office/powerpoint/2010/main" val="1633914731"/>
              </p:ext>
            </p:extLst>
          </p:nvPr>
        </p:nvGraphicFramePr>
        <p:xfrm>
          <a:off x="238993" y="5639735"/>
          <a:ext cx="6380013" cy="3811495"/>
        </p:xfrm>
        <a:graphic>
          <a:graphicData uri="http://schemas.openxmlformats.org/drawingml/2006/table">
            <a:tbl>
              <a:tblPr/>
              <a:tblGrid>
                <a:gridCol w="648072"/>
                <a:gridCol w="309687"/>
                <a:gridCol w="1080120"/>
                <a:gridCol w="2520280"/>
                <a:gridCol w="576064"/>
                <a:gridCol w="1245790"/>
              </a:tblGrid>
              <a:tr h="269169">
                <a:tc>
                  <a:txBody>
                    <a:bodyPr/>
                    <a:lstStyle/>
                    <a:p>
                      <a:pPr algn="ctr">
                        <a:lnSpc>
                          <a:spcPct val="85000"/>
                        </a:lnSpc>
                      </a:pPr>
                      <a:r>
                        <a:rPr kumimoji="1" lang="ja-JP" altLang="en-US" sz="900" dirty="0" smtClean="0">
                          <a:solidFill>
                            <a:schemeClr val="bg1"/>
                          </a:solidFill>
                          <a:latin typeface="HGP創英角ｺﾞｼｯｸUB" panose="020B0900000000000000" pitchFamily="50" charset="-128"/>
                          <a:ea typeface="HGP創英角ｺﾞｼｯｸUB" panose="020B0900000000000000" pitchFamily="50" charset="-128"/>
                        </a:rPr>
                        <a:t>ライフ</a:t>
                      </a:r>
                    </a:p>
                    <a:p>
                      <a:pPr algn="ctr">
                        <a:lnSpc>
                          <a:spcPct val="85000"/>
                        </a:lnSpc>
                      </a:pPr>
                      <a:r>
                        <a:rPr kumimoji="1" lang="ja-JP" altLang="en-US" sz="900" dirty="0" smtClean="0">
                          <a:solidFill>
                            <a:schemeClr val="bg1"/>
                          </a:solidFill>
                          <a:latin typeface="HGP創英角ｺﾞｼｯｸUB" panose="020B0900000000000000" pitchFamily="50" charset="-128"/>
                          <a:ea typeface="HGP創英角ｺﾞｼｯｸUB" panose="020B0900000000000000" pitchFamily="50" charset="-128"/>
                        </a:rPr>
                        <a:t>ステージ</a:t>
                      </a:r>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36002" marR="36002" marT="17996" marB="17996">
                    <a:lnL w="19050" cap="flat" cmpd="sng" algn="ctr">
                      <a:solidFill>
                        <a:schemeClr val="accent5">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70C0"/>
                    </a:solidFill>
                  </a:tcPr>
                </a:tc>
                <a:tc>
                  <a:txBody>
                    <a:bodyPr/>
                    <a:lstStyle/>
                    <a:p>
                      <a:pPr algn="ctr">
                        <a:lnSpc>
                          <a:spcPct val="85000"/>
                        </a:lnSpc>
                        <a:spcAft>
                          <a:spcPts val="0"/>
                        </a:spcAft>
                      </a:pPr>
                      <a:r>
                        <a:rPr lang="en-US" sz="900" kern="0" dirty="0">
                          <a:solidFill>
                            <a:schemeClr val="bg1"/>
                          </a:solidFill>
                          <a:effectLst/>
                          <a:latin typeface="HGP創英角ｺﾞｼｯｸUB" panose="020B0900000000000000" pitchFamily="50" charset="-128"/>
                          <a:ea typeface="HGP創英角ｺﾞｼｯｸUB" panose="020B0900000000000000" pitchFamily="50" charset="-128"/>
                        </a:rPr>
                        <a:t>No.</a:t>
                      </a:r>
                      <a:endParaRPr 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2" marR="36002" marT="17996" marB="1799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70C0"/>
                    </a:solidFill>
                  </a:tcPr>
                </a:tc>
                <a:tc>
                  <a:txBody>
                    <a:bodyPr/>
                    <a:lstStyle/>
                    <a:p>
                      <a:pPr algn="ctr">
                        <a:lnSpc>
                          <a:spcPct val="85000"/>
                        </a:lnSpc>
                        <a:spcAft>
                          <a:spcPts val="0"/>
                        </a:spcAft>
                      </a:pPr>
                      <a:r>
                        <a:rPr lang="ja-JP" sz="900" kern="0" dirty="0">
                          <a:solidFill>
                            <a:schemeClr val="bg1"/>
                          </a:solidFill>
                          <a:effectLst/>
                          <a:latin typeface="HGP創英角ｺﾞｼｯｸUB" panose="020B0900000000000000" pitchFamily="50" charset="-128"/>
                          <a:ea typeface="HGP創英角ｺﾞｼｯｸUB" panose="020B0900000000000000" pitchFamily="50" charset="-128"/>
                        </a:rPr>
                        <a:t>事　業　名</a:t>
                      </a:r>
                      <a:endParaRPr 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2" marR="36002" marT="17996" marB="1799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70C0"/>
                    </a:solidFill>
                  </a:tcPr>
                </a:tc>
                <a:tc>
                  <a:txBody>
                    <a:bodyPr/>
                    <a:lstStyle/>
                    <a:p>
                      <a:pPr algn="ctr">
                        <a:lnSpc>
                          <a:spcPct val="85000"/>
                        </a:lnSpc>
                        <a:spcAft>
                          <a:spcPts val="0"/>
                        </a:spcAft>
                      </a:pPr>
                      <a:r>
                        <a:rPr lang="ja-JP" sz="900" kern="0" dirty="0">
                          <a:solidFill>
                            <a:schemeClr val="bg1"/>
                          </a:solidFill>
                          <a:effectLst/>
                          <a:latin typeface="HGP創英角ｺﾞｼｯｸUB" panose="020B0900000000000000" pitchFamily="50" charset="-128"/>
                          <a:ea typeface="HGP創英角ｺﾞｼｯｸUB" panose="020B0900000000000000" pitchFamily="50" charset="-128"/>
                        </a:rPr>
                        <a:t>事業の概要</a:t>
                      </a:r>
                      <a:endParaRPr 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2" marR="36002" marT="17996" marB="1799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70C0"/>
                    </a:solidFill>
                  </a:tcPr>
                </a:tc>
                <a:tc>
                  <a:txBody>
                    <a:bodyPr/>
                    <a:lstStyle/>
                    <a:p>
                      <a:pPr algn="ctr">
                        <a:lnSpc>
                          <a:spcPct val="85000"/>
                        </a:lnSpc>
                        <a:spcAft>
                          <a:spcPts val="0"/>
                        </a:spcAft>
                      </a:pPr>
                      <a:r>
                        <a:rPr lang="ja-JP" sz="900" kern="0" dirty="0">
                          <a:solidFill>
                            <a:schemeClr val="bg1"/>
                          </a:solidFill>
                          <a:effectLst/>
                          <a:latin typeface="HGP創英角ｺﾞｼｯｸUB" panose="020B0900000000000000" pitchFamily="50" charset="-128"/>
                          <a:ea typeface="HGP創英角ｺﾞｼｯｸUB" panose="020B0900000000000000" pitchFamily="50" charset="-128"/>
                        </a:rPr>
                        <a:t>対象者</a:t>
                      </a:r>
                      <a:endParaRPr 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2" marR="36002" marT="17996" marB="17996"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70C0"/>
                    </a:solidFill>
                  </a:tcPr>
                </a:tc>
                <a:tc>
                  <a:txBody>
                    <a:bodyPr/>
                    <a:lstStyle/>
                    <a:p>
                      <a:pPr algn="ctr">
                        <a:lnSpc>
                          <a:spcPct val="85000"/>
                        </a:lnSpc>
                        <a:spcAft>
                          <a:spcPts val="0"/>
                        </a:spcAft>
                      </a:pPr>
                      <a:r>
                        <a:rPr lang="ja-JP" sz="900" kern="0" dirty="0">
                          <a:solidFill>
                            <a:schemeClr val="bg1"/>
                          </a:solidFill>
                          <a:effectLst/>
                          <a:latin typeface="HGP創英角ｺﾞｼｯｸUB" panose="020B0900000000000000" pitchFamily="50" charset="-128"/>
                          <a:ea typeface="HGP創英角ｺﾞｼｯｸUB" panose="020B0900000000000000" pitchFamily="50" charset="-128"/>
                        </a:rPr>
                        <a:t>実施時期</a:t>
                      </a:r>
                      <a:endParaRPr 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a:endParaRPr>
                    </a:p>
                  </a:txBody>
                  <a:tcPr marL="36002" marR="36002" marT="17996" marB="17996" anchor="ctr">
                    <a:lnL w="9525" cap="flat" cmpd="sng" algn="ctr">
                      <a:solidFill>
                        <a:schemeClr val="bg1"/>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0070C0"/>
                    </a:solidFill>
                  </a:tcPr>
                </a:tc>
              </a:tr>
              <a:tr h="306622">
                <a:tc rowSpan="2">
                  <a:txBody>
                    <a:bodyPr/>
                    <a:lstStyle/>
                    <a:p>
                      <a:pPr algn="ctr">
                        <a:lnSpc>
                          <a:spcPct val="85000"/>
                        </a:lnSpc>
                      </a:pPr>
                      <a:r>
                        <a:rPr kumimoji="1" lang="ja-JP" altLang="en-US" sz="1200" dirty="0" smtClean="0">
                          <a:solidFill>
                            <a:srgbClr val="00506C"/>
                          </a:solidFill>
                        </a:rPr>
                        <a:t>乳幼児期</a:t>
                      </a:r>
                      <a:endParaRPr kumimoji="1" lang="ja-JP" altLang="en-US" sz="1200" dirty="0">
                        <a:solidFill>
                          <a:srgbClr val="00506C"/>
                        </a:solidFill>
                      </a:endParaRPr>
                    </a:p>
                  </a:txBody>
                  <a:tcPr marL="36002" marR="36002" marT="17996" marB="17996" anchor="ctr">
                    <a:lnL w="19050"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FFCC"/>
                    </a:solidFill>
                  </a:tcPr>
                </a:tc>
                <a:tc>
                  <a:txBody>
                    <a:bodyPr/>
                    <a:lstStyle/>
                    <a:p>
                      <a:pPr algn="ctr">
                        <a:lnSpc>
                          <a:spcPct val="85000"/>
                        </a:lnSpc>
                        <a:spcAft>
                          <a:spcPts val="0"/>
                        </a:spcAft>
                      </a:pPr>
                      <a:r>
                        <a:rPr lang="en-US" sz="1000" kern="0" dirty="0">
                          <a:solidFill>
                            <a:srgbClr val="00506C"/>
                          </a:solidFill>
                          <a:effectLst/>
                        </a:rPr>
                        <a:t>1-1</a:t>
                      </a:r>
                      <a:endParaRPr lang="ja-JP" sz="1000" kern="100" dirty="0">
                        <a:solidFill>
                          <a:srgbClr val="00506C"/>
                        </a:solidFill>
                        <a:effectLst/>
                        <a:latin typeface="Century"/>
                        <a:ea typeface="ＭＳ 明朝"/>
                        <a:cs typeface="Times New Roman"/>
                      </a:endParaRPr>
                    </a:p>
                  </a:txBody>
                  <a:tcPr marL="36002" marR="36002" marT="17996"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ja-JP" sz="1100" kern="0" dirty="0">
                          <a:solidFill>
                            <a:srgbClr val="00506C"/>
                          </a:solidFill>
                          <a:effectLst/>
                        </a:rPr>
                        <a:t>子どもの健康ワンポイント講座</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ja-JP" sz="900" kern="0" dirty="0">
                          <a:solidFill>
                            <a:srgbClr val="00506C"/>
                          </a:solidFill>
                          <a:effectLst/>
                        </a:rPr>
                        <a:t>乳幼児期は、睡眠時間が短い、就寝時間が遅い、食育への関心が低いなど、問題が多いことから、保健センター・幼稚園・保育園等が一丸となって、乳幼児期の健康増進に必要な知識を普及する</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ja-JP" sz="900" kern="0" dirty="0">
                          <a:solidFill>
                            <a:srgbClr val="00506C"/>
                          </a:solidFill>
                          <a:effectLst/>
                        </a:rPr>
                        <a:t>乳幼児のいる家庭・妊婦とその家族</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ja-JP" sz="900" kern="0" dirty="0">
                          <a:solidFill>
                            <a:srgbClr val="00506C"/>
                          </a:solidFill>
                          <a:effectLst/>
                        </a:rPr>
                        <a:t>平成</a:t>
                      </a:r>
                      <a:r>
                        <a:rPr lang="en-US" sz="900" kern="0" dirty="0">
                          <a:solidFill>
                            <a:srgbClr val="00506C"/>
                          </a:solidFill>
                          <a:effectLst/>
                        </a:rPr>
                        <a:t>28</a:t>
                      </a:r>
                      <a:r>
                        <a:rPr lang="ja-JP" sz="900" kern="0" dirty="0">
                          <a:solidFill>
                            <a:srgbClr val="00506C"/>
                          </a:solidFill>
                          <a:effectLst/>
                        </a:rPr>
                        <a:t>年度に調整、準備。平成</a:t>
                      </a:r>
                      <a:r>
                        <a:rPr lang="en-US" sz="900" kern="0" dirty="0">
                          <a:solidFill>
                            <a:srgbClr val="00506C"/>
                          </a:solidFill>
                          <a:effectLst/>
                        </a:rPr>
                        <a:t>29</a:t>
                      </a:r>
                      <a:r>
                        <a:rPr lang="ja-JP" sz="900" kern="0" dirty="0" smtClean="0">
                          <a:solidFill>
                            <a:srgbClr val="00506C"/>
                          </a:solidFill>
                          <a:effectLst/>
                        </a:rPr>
                        <a:t>年度から</a:t>
                      </a:r>
                      <a:r>
                        <a:rPr lang="ja-JP" sz="900" kern="0" dirty="0">
                          <a:solidFill>
                            <a:srgbClr val="00506C"/>
                          </a:solidFill>
                          <a:effectLst/>
                        </a:rPr>
                        <a:t>段階的に実施</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FFFFE5"/>
                    </a:solidFill>
                  </a:tcPr>
                </a:tc>
              </a:tr>
              <a:tr h="128322">
                <a:tc vMerge="1">
                  <a:txBody>
                    <a:bodyPr/>
                    <a:lstStyle/>
                    <a:p>
                      <a:pPr>
                        <a:lnSpc>
                          <a:spcPct val="85000"/>
                        </a:lnSpc>
                      </a:pPr>
                      <a:endParaRPr kumimoji="1" lang="ja-JP" altLang="en-US" sz="900" dirty="0"/>
                    </a:p>
                  </a:txBody>
                  <a:tcPr>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tcPr>
                </a:tc>
                <a:tc>
                  <a:txBody>
                    <a:bodyPr/>
                    <a:lstStyle/>
                    <a:p>
                      <a:pPr algn="ctr">
                        <a:lnSpc>
                          <a:spcPct val="85000"/>
                        </a:lnSpc>
                        <a:spcAft>
                          <a:spcPts val="0"/>
                        </a:spcAft>
                      </a:pPr>
                      <a:r>
                        <a:rPr lang="en-US" sz="1000" kern="0" dirty="0">
                          <a:solidFill>
                            <a:srgbClr val="00506C"/>
                          </a:solidFill>
                          <a:effectLst/>
                        </a:rPr>
                        <a:t>1-2</a:t>
                      </a:r>
                      <a:endParaRPr lang="ja-JP" sz="1000" kern="100" dirty="0">
                        <a:solidFill>
                          <a:srgbClr val="00506C"/>
                        </a:solidFill>
                        <a:effectLst/>
                        <a:latin typeface="Century"/>
                        <a:ea typeface="ＭＳ 明朝"/>
                        <a:cs typeface="Times New Roman"/>
                      </a:endParaRPr>
                    </a:p>
                  </a:txBody>
                  <a:tcPr marL="36002" marR="36002" marT="17996"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en-US" sz="1100" kern="0" dirty="0">
                          <a:solidFill>
                            <a:srgbClr val="00506C"/>
                          </a:solidFill>
                          <a:effectLst/>
                        </a:rPr>
                        <a:t>1</a:t>
                      </a:r>
                      <a:r>
                        <a:rPr lang="ja-JP" sz="1100" kern="0" dirty="0">
                          <a:solidFill>
                            <a:srgbClr val="00506C"/>
                          </a:solidFill>
                          <a:effectLst/>
                        </a:rPr>
                        <a:t>歳児からの食事講習会</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ja-JP" sz="900" kern="0" dirty="0">
                          <a:solidFill>
                            <a:srgbClr val="00506C"/>
                          </a:solidFill>
                          <a:effectLst/>
                        </a:rPr>
                        <a:t>離乳食には配慮しているが、離乳食完了後の配慮が少なく、塩分、脂肪分の取りすぎにつながっていることから、幼児に適した「幼児食」を普及する</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en-US" sz="900" kern="0" dirty="0">
                          <a:solidFill>
                            <a:srgbClr val="00506C"/>
                          </a:solidFill>
                          <a:effectLst/>
                        </a:rPr>
                        <a:t>1</a:t>
                      </a:r>
                      <a:r>
                        <a:rPr lang="ja-JP" sz="900" kern="0" dirty="0">
                          <a:solidFill>
                            <a:srgbClr val="00506C"/>
                          </a:solidFill>
                          <a:effectLst/>
                        </a:rPr>
                        <a:t>歳児</a:t>
                      </a:r>
                      <a:r>
                        <a:rPr lang="ja-JP" sz="900" kern="0" dirty="0" smtClean="0">
                          <a:solidFill>
                            <a:srgbClr val="00506C"/>
                          </a:solidFill>
                          <a:effectLst/>
                        </a:rPr>
                        <a:t>の</a:t>
                      </a:r>
                      <a:endParaRPr lang="en-US" altLang="ja-JP" sz="900" kern="0" dirty="0" smtClean="0">
                        <a:solidFill>
                          <a:srgbClr val="00506C"/>
                        </a:solidFill>
                        <a:effectLst/>
                      </a:endParaRPr>
                    </a:p>
                    <a:p>
                      <a:pPr algn="l">
                        <a:lnSpc>
                          <a:spcPct val="85000"/>
                        </a:lnSpc>
                        <a:spcAft>
                          <a:spcPts val="0"/>
                        </a:spcAft>
                      </a:pPr>
                      <a:r>
                        <a:rPr lang="ja-JP" sz="900" kern="0" dirty="0" smtClean="0">
                          <a:solidFill>
                            <a:srgbClr val="00506C"/>
                          </a:solidFill>
                          <a:effectLst/>
                        </a:rPr>
                        <a:t>保護者</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FFE5"/>
                    </a:solidFill>
                  </a:tcPr>
                </a:tc>
                <a:tc>
                  <a:txBody>
                    <a:bodyPr/>
                    <a:lstStyle/>
                    <a:p>
                      <a:pPr algn="l">
                        <a:lnSpc>
                          <a:spcPct val="85000"/>
                        </a:lnSpc>
                        <a:spcAft>
                          <a:spcPts val="0"/>
                        </a:spcAft>
                      </a:pPr>
                      <a:r>
                        <a:rPr lang="ja-JP" sz="900" kern="0" dirty="0">
                          <a:solidFill>
                            <a:srgbClr val="00506C"/>
                          </a:solidFill>
                          <a:effectLst/>
                        </a:rPr>
                        <a:t>平成</a:t>
                      </a:r>
                      <a:r>
                        <a:rPr lang="en-US" sz="900" kern="0" dirty="0">
                          <a:solidFill>
                            <a:srgbClr val="00506C"/>
                          </a:solidFill>
                          <a:effectLst/>
                        </a:rPr>
                        <a:t>28</a:t>
                      </a:r>
                      <a:r>
                        <a:rPr lang="ja-JP" sz="900" kern="0" dirty="0">
                          <a:solidFill>
                            <a:srgbClr val="00506C"/>
                          </a:solidFill>
                          <a:effectLst/>
                        </a:rPr>
                        <a:t>年度に調整、準備。平成</a:t>
                      </a:r>
                      <a:r>
                        <a:rPr lang="en-US" sz="900" kern="0" dirty="0">
                          <a:solidFill>
                            <a:srgbClr val="00506C"/>
                          </a:solidFill>
                          <a:effectLst/>
                        </a:rPr>
                        <a:t>29</a:t>
                      </a:r>
                      <a:r>
                        <a:rPr lang="ja-JP" sz="900" kern="0" dirty="0" smtClean="0">
                          <a:solidFill>
                            <a:srgbClr val="00506C"/>
                          </a:solidFill>
                          <a:effectLst/>
                        </a:rPr>
                        <a:t>年度から</a:t>
                      </a:r>
                      <a:r>
                        <a:rPr lang="ja-JP" sz="900" kern="0" dirty="0">
                          <a:solidFill>
                            <a:srgbClr val="00506C"/>
                          </a:solidFill>
                          <a:effectLst/>
                        </a:rPr>
                        <a:t>段階的に実施</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FFE5"/>
                    </a:solidFill>
                  </a:tcPr>
                </a:tc>
              </a:tr>
              <a:tr h="354640">
                <a:tc>
                  <a:txBody>
                    <a:bodyPr/>
                    <a:lstStyle/>
                    <a:p>
                      <a:pPr algn="ctr">
                        <a:lnSpc>
                          <a:spcPct val="85000"/>
                        </a:lnSpc>
                      </a:pPr>
                      <a:r>
                        <a:rPr kumimoji="1" lang="ja-JP" altLang="en-US" sz="1200" dirty="0" smtClean="0">
                          <a:solidFill>
                            <a:srgbClr val="00506C"/>
                          </a:solidFill>
                        </a:rPr>
                        <a:t>学童期・思春期</a:t>
                      </a:r>
                      <a:endParaRPr kumimoji="1" lang="ja-JP" altLang="en-US" sz="1200" dirty="0">
                        <a:solidFill>
                          <a:srgbClr val="00506C"/>
                        </a:solidFill>
                      </a:endParaRPr>
                    </a:p>
                  </a:txBody>
                  <a:tcPr marL="36002" marR="36002" marT="17996" marB="17996" anchor="ctr">
                    <a:lnL w="19050"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CCFFFF"/>
                    </a:solidFill>
                  </a:tcPr>
                </a:tc>
                <a:tc>
                  <a:txBody>
                    <a:bodyPr/>
                    <a:lstStyle/>
                    <a:p>
                      <a:pPr algn="ctr">
                        <a:lnSpc>
                          <a:spcPct val="85000"/>
                        </a:lnSpc>
                        <a:spcAft>
                          <a:spcPts val="0"/>
                        </a:spcAft>
                      </a:pPr>
                      <a:r>
                        <a:rPr lang="en-US" sz="1000" kern="0" dirty="0">
                          <a:solidFill>
                            <a:srgbClr val="00506C"/>
                          </a:solidFill>
                          <a:effectLst/>
                        </a:rPr>
                        <a:t>2-1</a:t>
                      </a:r>
                      <a:endParaRPr lang="ja-JP" sz="1000" kern="100" dirty="0">
                        <a:solidFill>
                          <a:srgbClr val="00506C"/>
                        </a:solidFill>
                        <a:effectLst/>
                        <a:latin typeface="Century"/>
                        <a:ea typeface="ＭＳ 明朝"/>
                        <a:cs typeface="Times New Roman"/>
                      </a:endParaRPr>
                    </a:p>
                  </a:txBody>
                  <a:tcPr marL="36002" marR="36002" marT="17996"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1FFFF"/>
                    </a:solidFill>
                  </a:tcPr>
                </a:tc>
                <a:tc>
                  <a:txBody>
                    <a:bodyPr/>
                    <a:lstStyle/>
                    <a:p>
                      <a:pPr algn="l">
                        <a:lnSpc>
                          <a:spcPct val="85000"/>
                        </a:lnSpc>
                        <a:spcAft>
                          <a:spcPts val="0"/>
                        </a:spcAft>
                      </a:pPr>
                      <a:r>
                        <a:rPr lang="ja-JP" sz="1100" kern="0" dirty="0">
                          <a:solidFill>
                            <a:srgbClr val="00506C"/>
                          </a:solidFill>
                          <a:effectLst/>
                        </a:rPr>
                        <a:t>運動応援隊</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1FFFF"/>
                    </a:solidFill>
                  </a:tcPr>
                </a:tc>
                <a:tc>
                  <a:txBody>
                    <a:bodyPr/>
                    <a:lstStyle/>
                    <a:p>
                      <a:pPr algn="l">
                        <a:lnSpc>
                          <a:spcPct val="85000"/>
                        </a:lnSpc>
                        <a:spcAft>
                          <a:spcPts val="0"/>
                        </a:spcAft>
                      </a:pPr>
                      <a:r>
                        <a:rPr lang="ja-JP" sz="900" kern="0" dirty="0" smtClean="0">
                          <a:solidFill>
                            <a:srgbClr val="00506C"/>
                          </a:solidFill>
                          <a:effectLst/>
                        </a:rPr>
                        <a:t>学童</a:t>
                      </a:r>
                      <a:r>
                        <a:rPr lang="ja-JP" altLang="en-US" sz="900" kern="0" dirty="0" smtClean="0">
                          <a:solidFill>
                            <a:srgbClr val="00506C"/>
                          </a:solidFill>
                          <a:effectLst/>
                        </a:rPr>
                        <a:t>期</a:t>
                      </a:r>
                      <a:r>
                        <a:rPr lang="ja-JP" sz="900" kern="0" dirty="0" smtClean="0">
                          <a:solidFill>
                            <a:srgbClr val="00506C"/>
                          </a:solidFill>
                          <a:effectLst/>
                        </a:rPr>
                        <a:t>・</a:t>
                      </a:r>
                      <a:r>
                        <a:rPr lang="ja-JP" sz="900" kern="0" dirty="0">
                          <a:solidFill>
                            <a:srgbClr val="00506C"/>
                          </a:solidFill>
                          <a:effectLst/>
                        </a:rPr>
                        <a:t>思春期には運動不足の子や、運動が楽しくない子が多いことから、運動の楽しさを体感し、運動習慣をつけさせる</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1FFFF"/>
                    </a:solidFill>
                  </a:tcPr>
                </a:tc>
                <a:tc>
                  <a:txBody>
                    <a:bodyPr/>
                    <a:lstStyle/>
                    <a:p>
                      <a:pPr algn="l">
                        <a:lnSpc>
                          <a:spcPct val="85000"/>
                        </a:lnSpc>
                        <a:spcAft>
                          <a:spcPts val="0"/>
                        </a:spcAft>
                      </a:pPr>
                      <a:r>
                        <a:rPr lang="ja-JP" sz="900" kern="0" dirty="0">
                          <a:solidFill>
                            <a:srgbClr val="00506C"/>
                          </a:solidFill>
                          <a:effectLst/>
                        </a:rPr>
                        <a:t>学童・思春期および全町民</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1FFFF"/>
                    </a:solidFill>
                  </a:tcPr>
                </a:tc>
                <a:tc>
                  <a:txBody>
                    <a:bodyPr/>
                    <a:lstStyle/>
                    <a:p>
                      <a:pPr algn="l">
                        <a:lnSpc>
                          <a:spcPct val="85000"/>
                        </a:lnSpc>
                        <a:spcAft>
                          <a:spcPts val="0"/>
                        </a:spcAft>
                      </a:pPr>
                      <a:r>
                        <a:rPr lang="ja-JP" sz="900" kern="0" dirty="0">
                          <a:solidFill>
                            <a:srgbClr val="00506C"/>
                          </a:solidFill>
                          <a:effectLst/>
                        </a:rPr>
                        <a:t>平成</a:t>
                      </a:r>
                      <a:r>
                        <a:rPr lang="en-US" sz="900" kern="0" dirty="0">
                          <a:solidFill>
                            <a:srgbClr val="00506C"/>
                          </a:solidFill>
                          <a:effectLst/>
                        </a:rPr>
                        <a:t>28</a:t>
                      </a:r>
                      <a:r>
                        <a:rPr lang="ja-JP" sz="900" kern="0" dirty="0">
                          <a:solidFill>
                            <a:srgbClr val="00506C"/>
                          </a:solidFill>
                          <a:effectLst/>
                        </a:rPr>
                        <a:t>年度に打合せ、平成</a:t>
                      </a:r>
                      <a:r>
                        <a:rPr lang="en-US" sz="900" kern="0" dirty="0">
                          <a:solidFill>
                            <a:srgbClr val="00506C"/>
                          </a:solidFill>
                          <a:effectLst/>
                        </a:rPr>
                        <a:t>29</a:t>
                      </a:r>
                      <a:r>
                        <a:rPr lang="ja-JP" sz="900" kern="0" dirty="0">
                          <a:solidFill>
                            <a:srgbClr val="00506C"/>
                          </a:solidFill>
                          <a:effectLst/>
                        </a:rPr>
                        <a:t>年度に実行委員会、平成</a:t>
                      </a:r>
                      <a:r>
                        <a:rPr lang="en-US" sz="900" kern="0" dirty="0">
                          <a:solidFill>
                            <a:srgbClr val="00506C"/>
                          </a:solidFill>
                          <a:effectLst/>
                        </a:rPr>
                        <a:t>30</a:t>
                      </a:r>
                      <a:r>
                        <a:rPr lang="ja-JP" sz="900" kern="0" dirty="0">
                          <a:solidFill>
                            <a:srgbClr val="00506C"/>
                          </a:solidFill>
                          <a:effectLst/>
                        </a:rPr>
                        <a:t>年度以降モデル地区で実施</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1FFFF"/>
                    </a:solidFill>
                  </a:tcPr>
                </a:tc>
              </a:tr>
              <a:tr h="248348">
                <a:tc rowSpan="3">
                  <a:txBody>
                    <a:bodyPr/>
                    <a:lstStyle/>
                    <a:p>
                      <a:pPr algn="ctr">
                        <a:lnSpc>
                          <a:spcPct val="85000"/>
                        </a:lnSpc>
                      </a:pPr>
                      <a:r>
                        <a:rPr kumimoji="1" lang="ja-JP" altLang="en-US" sz="1200" dirty="0" smtClean="0">
                          <a:solidFill>
                            <a:srgbClr val="00506C"/>
                          </a:solidFill>
                        </a:rPr>
                        <a:t>青年期・壮年期</a:t>
                      </a:r>
                      <a:endParaRPr kumimoji="1" lang="ja-JP" altLang="en-US" sz="1200" dirty="0">
                        <a:solidFill>
                          <a:srgbClr val="00506C"/>
                        </a:solidFill>
                      </a:endParaRPr>
                    </a:p>
                  </a:txBody>
                  <a:tcPr marL="36002" marR="36002" marT="17996" marB="17996" anchor="ctr">
                    <a:lnL w="19050"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CCFFCC"/>
                    </a:solidFill>
                  </a:tcPr>
                </a:tc>
                <a:tc>
                  <a:txBody>
                    <a:bodyPr/>
                    <a:lstStyle/>
                    <a:p>
                      <a:pPr algn="ctr">
                        <a:lnSpc>
                          <a:spcPct val="85000"/>
                        </a:lnSpc>
                        <a:spcAft>
                          <a:spcPts val="0"/>
                        </a:spcAft>
                      </a:pPr>
                      <a:r>
                        <a:rPr lang="en-US" sz="1000" kern="0" dirty="0">
                          <a:solidFill>
                            <a:srgbClr val="00506C"/>
                          </a:solidFill>
                          <a:effectLst/>
                        </a:rPr>
                        <a:t>3-1</a:t>
                      </a:r>
                      <a:endParaRPr lang="ja-JP" sz="1000" kern="100" dirty="0">
                        <a:solidFill>
                          <a:srgbClr val="00506C"/>
                        </a:solidFill>
                        <a:effectLst/>
                        <a:latin typeface="Century"/>
                        <a:ea typeface="ＭＳ 明朝"/>
                        <a:cs typeface="Times New Roman"/>
                      </a:endParaRPr>
                    </a:p>
                  </a:txBody>
                  <a:tcPr marL="36002" marR="36002" marT="17996"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1100" kern="0" dirty="0">
                          <a:solidFill>
                            <a:srgbClr val="00506C"/>
                          </a:solidFill>
                          <a:effectLst/>
                        </a:rPr>
                        <a:t>簡単レシピ</a:t>
                      </a:r>
                      <a:r>
                        <a:rPr lang="ja-JP" sz="1100" kern="0" dirty="0" smtClean="0">
                          <a:solidFill>
                            <a:srgbClr val="00506C"/>
                          </a:solidFill>
                          <a:effectLst/>
                        </a:rPr>
                        <a:t>で</a:t>
                      </a:r>
                      <a:endParaRPr lang="en-US" altLang="ja-JP" sz="1100" kern="0" dirty="0" smtClean="0">
                        <a:solidFill>
                          <a:srgbClr val="00506C"/>
                        </a:solidFill>
                        <a:effectLst/>
                      </a:endParaRPr>
                    </a:p>
                    <a:p>
                      <a:pPr algn="l">
                        <a:lnSpc>
                          <a:spcPct val="85000"/>
                        </a:lnSpc>
                        <a:spcAft>
                          <a:spcPts val="0"/>
                        </a:spcAft>
                      </a:pPr>
                      <a:r>
                        <a:rPr lang="ja-JP" sz="1100" kern="0" dirty="0" smtClean="0">
                          <a:solidFill>
                            <a:srgbClr val="00506C"/>
                          </a:solidFill>
                          <a:effectLst/>
                        </a:rPr>
                        <a:t>満点</a:t>
                      </a:r>
                      <a:r>
                        <a:rPr lang="ja-JP" sz="1100" kern="0" dirty="0">
                          <a:solidFill>
                            <a:srgbClr val="00506C"/>
                          </a:solidFill>
                          <a:effectLst/>
                        </a:rPr>
                        <a:t>料理</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外食や中食を摂る機会が多く、食事のバランスについて考える機会が少ないことから、簡単栄養レシピを作成し、普及する</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青年期</a:t>
                      </a:r>
                      <a:r>
                        <a:rPr lang="ja-JP" sz="900" kern="0" dirty="0" smtClean="0">
                          <a:solidFill>
                            <a:srgbClr val="00506C"/>
                          </a:solidFill>
                          <a:effectLst/>
                        </a:rPr>
                        <a:t>・</a:t>
                      </a:r>
                      <a:endParaRPr lang="en-US" altLang="ja-JP" sz="900" kern="0" dirty="0" smtClean="0">
                        <a:solidFill>
                          <a:srgbClr val="00506C"/>
                        </a:solidFill>
                        <a:effectLst/>
                      </a:endParaRPr>
                    </a:p>
                    <a:p>
                      <a:pPr algn="l">
                        <a:lnSpc>
                          <a:spcPct val="85000"/>
                        </a:lnSpc>
                        <a:spcAft>
                          <a:spcPts val="0"/>
                        </a:spcAft>
                      </a:pPr>
                      <a:r>
                        <a:rPr lang="ja-JP" sz="900" kern="0" dirty="0" smtClean="0">
                          <a:solidFill>
                            <a:srgbClr val="00506C"/>
                          </a:solidFill>
                          <a:effectLst/>
                        </a:rPr>
                        <a:t>壮年期</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a:solidFill>
                            <a:srgbClr val="00506C"/>
                          </a:solidFill>
                          <a:effectLst/>
                        </a:rPr>
                        <a:t>平成</a:t>
                      </a:r>
                      <a:r>
                        <a:rPr lang="en-US" sz="900" kern="0">
                          <a:solidFill>
                            <a:srgbClr val="00506C"/>
                          </a:solidFill>
                          <a:effectLst/>
                        </a:rPr>
                        <a:t>28</a:t>
                      </a:r>
                      <a:r>
                        <a:rPr lang="ja-JP" sz="900" kern="0">
                          <a:solidFill>
                            <a:srgbClr val="00506C"/>
                          </a:solidFill>
                          <a:effectLst/>
                        </a:rPr>
                        <a:t>年度に打合せ、平成</a:t>
                      </a:r>
                      <a:r>
                        <a:rPr lang="en-US" sz="900" kern="0">
                          <a:solidFill>
                            <a:srgbClr val="00506C"/>
                          </a:solidFill>
                          <a:effectLst/>
                        </a:rPr>
                        <a:t>29</a:t>
                      </a:r>
                      <a:r>
                        <a:rPr lang="ja-JP" sz="900" kern="0">
                          <a:solidFill>
                            <a:srgbClr val="00506C"/>
                          </a:solidFill>
                          <a:effectLst/>
                        </a:rPr>
                        <a:t>年度レシピ検討、平成</a:t>
                      </a:r>
                      <a:r>
                        <a:rPr lang="en-US" sz="900" kern="0">
                          <a:solidFill>
                            <a:srgbClr val="00506C"/>
                          </a:solidFill>
                          <a:effectLst/>
                        </a:rPr>
                        <a:t>30</a:t>
                      </a:r>
                      <a:r>
                        <a:rPr lang="ja-JP" sz="900" kern="0">
                          <a:solidFill>
                            <a:srgbClr val="00506C"/>
                          </a:solidFill>
                          <a:effectLst/>
                        </a:rPr>
                        <a:t>年度から実施</a:t>
                      </a:r>
                      <a:endParaRPr lang="ja-JP" sz="1000" kern="10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r>
              <a:tr h="251430">
                <a:tc vMerge="1">
                  <a:txBody>
                    <a:bodyPr/>
                    <a:lstStyle/>
                    <a:p>
                      <a:pPr>
                        <a:lnSpc>
                          <a:spcPct val="85000"/>
                        </a:lnSpc>
                      </a:pPr>
                      <a:endParaRPr kumimoji="1" lang="ja-JP" altLang="en-US" sz="900" dirty="0"/>
                    </a:p>
                  </a:txBody>
                  <a:tcPr>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tcPr>
                </a:tc>
                <a:tc>
                  <a:txBody>
                    <a:bodyPr/>
                    <a:lstStyle/>
                    <a:p>
                      <a:pPr algn="ctr">
                        <a:lnSpc>
                          <a:spcPct val="85000"/>
                        </a:lnSpc>
                        <a:spcAft>
                          <a:spcPts val="0"/>
                        </a:spcAft>
                      </a:pPr>
                      <a:r>
                        <a:rPr lang="en-US" sz="1000" kern="0" dirty="0">
                          <a:solidFill>
                            <a:srgbClr val="00506C"/>
                          </a:solidFill>
                          <a:effectLst/>
                        </a:rPr>
                        <a:t>3-2</a:t>
                      </a:r>
                      <a:endParaRPr lang="ja-JP" sz="1000" kern="100" dirty="0">
                        <a:solidFill>
                          <a:srgbClr val="00506C"/>
                        </a:solidFill>
                        <a:effectLst/>
                        <a:latin typeface="Century"/>
                        <a:ea typeface="ＭＳ 明朝"/>
                        <a:cs typeface="Times New Roman"/>
                      </a:endParaRPr>
                    </a:p>
                  </a:txBody>
                  <a:tcPr marL="36002" marR="36002" marT="17996"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1100" kern="0" dirty="0">
                          <a:solidFill>
                            <a:srgbClr val="00506C"/>
                          </a:solidFill>
                          <a:effectLst/>
                        </a:rPr>
                        <a:t>健康情報メールマガジンで、健康</a:t>
                      </a:r>
                      <a:r>
                        <a:rPr lang="ja-JP" sz="1100" kern="0" dirty="0" smtClean="0">
                          <a:solidFill>
                            <a:srgbClr val="00506C"/>
                          </a:solidFill>
                          <a:effectLst/>
                        </a:rPr>
                        <a:t>ゲット</a:t>
                      </a:r>
                      <a:r>
                        <a:rPr lang="en-US" altLang="ja-JP" sz="1100" kern="0" dirty="0" smtClean="0">
                          <a:solidFill>
                            <a:srgbClr val="00506C"/>
                          </a:solidFill>
                          <a:effectLst/>
                        </a:rPr>
                        <a:t>!!</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メールマガジンで町の教室の周知、健康診断への案内の周知を行い、教室などへの参加者を増やす</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青年期</a:t>
                      </a:r>
                      <a:r>
                        <a:rPr lang="ja-JP" sz="900" kern="0" dirty="0" smtClean="0">
                          <a:solidFill>
                            <a:srgbClr val="00506C"/>
                          </a:solidFill>
                          <a:effectLst/>
                        </a:rPr>
                        <a:t>・</a:t>
                      </a:r>
                      <a:endParaRPr lang="en-US" altLang="ja-JP" sz="900" kern="0" dirty="0" smtClean="0">
                        <a:solidFill>
                          <a:srgbClr val="00506C"/>
                        </a:solidFill>
                        <a:effectLst/>
                      </a:endParaRPr>
                    </a:p>
                    <a:p>
                      <a:pPr algn="l">
                        <a:lnSpc>
                          <a:spcPct val="85000"/>
                        </a:lnSpc>
                        <a:spcAft>
                          <a:spcPts val="0"/>
                        </a:spcAft>
                      </a:pPr>
                      <a:r>
                        <a:rPr lang="ja-JP" sz="900" kern="0" dirty="0" smtClean="0">
                          <a:solidFill>
                            <a:srgbClr val="00506C"/>
                          </a:solidFill>
                          <a:effectLst/>
                        </a:rPr>
                        <a:t>壮年期</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平成</a:t>
                      </a:r>
                      <a:r>
                        <a:rPr lang="en-US" sz="900" kern="0" dirty="0">
                          <a:solidFill>
                            <a:srgbClr val="00506C"/>
                          </a:solidFill>
                          <a:effectLst/>
                        </a:rPr>
                        <a:t>28</a:t>
                      </a:r>
                      <a:r>
                        <a:rPr lang="ja-JP" sz="900" kern="0" dirty="0">
                          <a:solidFill>
                            <a:srgbClr val="00506C"/>
                          </a:solidFill>
                          <a:effectLst/>
                        </a:rPr>
                        <a:t>年度に打合せ、平成</a:t>
                      </a:r>
                      <a:r>
                        <a:rPr lang="en-US" sz="900" kern="0" dirty="0">
                          <a:solidFill>
                            <a:srgbClr val="00506C"/>
                          </a:solidFill>
                          <a:effectLst/>
                        </a:rPr>
                        <a:t>29</a:t>
                      </a:r>
                      <a:r>
                        <a:rPr lang="ja-JP" sz="900" kern="0" dirty="0">
                          <a:solidFill>
                            <a:srgbClr val="00506C"/>
                          </a:solidFill>
                          <a:effectLst/>
                        </a:rPr>
                        <a:t>年度以降に順次実施</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rgbClr val="EBFFEB"/>
                    </a:solidFill>
                  </a:tcPr>
                </a:tc>
              </a:tr>
              <a:tr h="389220">
                <a:tc vMerge="1">
                  <a:txBody>
                    <a:bodyPr/>
                    <a:lstStyle/>
                    <a:p>
                      <a:pPr>
                        <a:lnSpc>
                          <a:spcPct val="85000"/>
                        </a:lnSpc>
                      </a:pPr>
                      <a:endParaRPr kumimoji="1" lang="ja-JP" altLang="en-US" sz="900" dirty="0"/>
                    </a:p>
                  </a:txBody>
                  <a:tcPr>
                    <a:lnL w="1270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tcPr>
                </a:tc>
                <a:tc>
                  <a:txBody>
                    <a:bodyPr/>
                    <a:lstStyle/>
                    <a:p>
                      <a:pPr algn="ctr">
                        <a:lnSpc>
                          <a:spcPct val="85000"/>
                        </a:lnSpc>
                        <a:spcAft>
                          <a:spcPts val="0"/>
                        </a:spcAft>
                      </a:pPr>
                      <a:r>
                        <a:rPr lang="en-US" sz="1000" kern="0" dirty="0">
                          <a:solidFill>
                            <a:srgbClr val="00506C"/>
                          </a:solidFill>
                          <a:effectLst/>
                        </a:rPr>
                        <a:t>3-3</a:t>
                      </a:r>
                      <a:endParaRPr lang="ja-JP" sz="1000" kern="100" dirty="0">
                        <a:solidFill>
                          <a:srgbClr val="00506C"/>
                        </a:solidFill>
                        <a:effectLst/>
                        <a:latin typeface="Century"/>
                        <a:ea typeface="ＭＳ 明朝"/>
                        <a:cs typeface="Times New Roman"/>
                      </a:endParaRPr>
                    </a:p>
                  </a:txBody>
                  <a:tcPr marL="36002" marR="36002" marT="17996"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1100" kern="0" dirty="0">
                          <a:solidFill>
                            <a:srgbClr val="00506C"/>
                          </a:solidFill>
                          <a:effectLst/>
                        </a:rPr>
                        <a:t>禁煙のススメ“やめたいアナタを応援します”</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喫煙者が多いこと、また禁煙したい人も多いが、禁煙できていないことなどから、禁煙手段の提供、禁煙継続強化をすることにより、喫煙者を減少させる</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青年期・壮年期の喫煙者のうち、禁煙したい人</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BFFEB"/>
                    </a:solidFill>
                  </a:tcPr>
                </a:tc>
                <a:tc>
                  <a:txBody>
                    <a:bodyPr/>
                    <a:lstStyle/>
                    <a:p>
                      <a:pPr algn="l">
                        <a:lnSpc>
                          <a:spcPct val="85000"/>
                        </a:lnSpc>
                        <a:spcAft>
                          <a:spcPts val="0"/>
                        </a:spcAft>
                      </a:pPr>
                      <a:r>
                        <a:rPr lang="ja-JP" sz="900" kern="0" dirty="0">
                          <a:solidFill>
                            <a:srgbClr val="00506C"/>
                          </a:solidFill>
                          <a:effectLst/>
                        </a:rPr>
                        <a:t>平成</a:t>
                      </a:r>
                      <a:r>
                        <a:rPr lang="en-US" sz="900" kern="0" dirty="0">
                          <a:solidFill>
                            <a:srgbClr val="00506C"/>
                          </a:solidFill>
                          <a:effectLst/>
                        </a:rPr>
                        <a:t>28</a:t>
                      </a:r>
                      <a:r>
                        <a:rPr lang="ja-JP" sz="900" kern="0" dirty="0">
                          <a:solidFill>
                            <a:srgbClr val="00506C"/>
                          </a:solidFill>
                          <a:effectLst/>
                        </a:rPr>
                        <a:t>年度に研修、平成</a:t>
                      </a:r>
                      <a:r>
                        <a:rPr lang="en-US" sz="900" kern="0" dirty="0">
                          <a:solidFill>
                            <a:srgbClr val="00506C"/>
                          </a:solidFill>
                          <a:effectLst/>
                        </a:rPr>
                        <a:t>29</a:t>
                      </a:r>
                      <a:r>
                        <a:rPr lang="ja-JP" sz="900" kern="0" dirty="0">
                          <a:solidFill>
                            <a:srgbClr val="00506C"/>
                          </a:solidFill>
                          <a:effectLst/>
                        </a:rPr>
                        <a:t>年度に資料作成、調整、平成</a:t>
                      </a:r>
                      <a:r>
                        <a:rPr lang="en-US" sz="900" kern="0" dirty="0">
                          <a:solidFill>
                            <a:srgbClr val="00506C"/>
                          </a:solidFill>
                          <a:effectLst/>
                        </a:rPr>
                        <a:t>30</a:t>
                      </a:r>
                      <a:r>
                        <a:rPr lang="ja-JP" sz="900" kern="0" dirty="0">
                          <a:solidFill>
                            <a:srgbClr val="00506C"/>
                          </a:solidFill>
                          <a:effectLst/>
                        </a:rPr>
                        <a:t>年度から段階的に実施</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EBFFEB"/>
                    </a:solidFill>
                  </a:tcPr>
                </a:tc>
              </a:tr>
              <a:tr h="618934">
                <a:tc>
                  <a:txBody>
                    <a:bodyPr/>
                    <a:lstStyle/>
                    <a:p>
                      <a:pPr algn="ctr">
                        <a:lnSpc>
                          <a:spcPct val="85000"/>
                        </a:lnSpc>
                      </a:pPr>
                      <a:r>
                        <a:rPr kumimoji="1" lang="ja-JP" altLang="en-US" sz="1200" dirty="0" smtClean="0">
                          <a:solidFill>
                            <a:srgbClr val="00506C"/>
                          </a:solidFill>
                        </a:rPr>
                        <a:t>高齢期</a:t>
                      </a:r>
                      <a:endParaRPr kumimoji="1" lang="ja-JP" altLang="en-US" sz="1200" dirty="0">
                        <a:solidFill>
                          <a:srgbClr val="00506C"/>
                        </a:solidFill>
                      </a:endParaRPr>
                    </a:p>
                  </a:txBody>
                  <a:tcPr marL="36002" marR="36002" marT="17996" marB="17996" anchor="ctr">
                    <a:lnL w="19050"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CCCC"/>
                    </a:solidFill>
                  </a:tcPr>
                </a:tc>
                <a:tc>
                  <a:txBody>
                    <a:bodyPr/>
                    <a:lstStyle/>
                    <a:p>
                      <a:pPr algn="ctr">
                        <a:lnSpc>
                          <a:spcPct val="85000"/>
                        </a:lnSpc>
                        <a:spcAft>
                          <a:spcPts val="0"/>
                        </a:spcAft>
                      </a:pPr>
                      <a:r>
                        <a:rPr lang="en-US" sz="1000" kern="0" dirty="0">
                          <a:solidFill>
                            <a:srgbClr val="00506C"/>
                          </a:solidFill>
                          <a:effectLst/>
                        </a:rPr>
                        <a:t>4-1</a:t>
                      </a:r>
                      <a:endParaRPr lang="ja-JP" sz="1000" kern="100" dirty="0">
                        <a:solidFill>
                          <a:srgbClr val="00506C"/>
                        </a:solidFill>
                        <a:effectLst/>
                        <a:latin typeface="Century"/>
                        <a:ea typeface="ＭＳ 明朝"/>
                        <a:cs typeface="Times New Roman"/>
                      </a:endParaRPr>
                    </a:p>
                  </a:txBody>
                  <a:tcPr marL="36002" marR="36002" marT="17996"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l">
                        <a:lnSpc>
                          <a:spcPct val="85000"/>
                        </a:lnSpc>
                        <a:spcAft>
                          <a:spcPts val="0"/>
                        </a:spcAft>
                      </a:pPr>
                      <a:r>
                        <a:rPr lang="ja-JP" sz="1100" kern="0" dirty="0">
                          <a:solidFill>
                            <a:srgbClr val="00506C"/>
                          </a:solidFill>
                          <a:effectLst/>
                        </a:rPr>
                        <a:t>孫に</a:t>
                      </a:r>
                      <a:r>
                        <a:rPr lang="ja-JP" sz="1100" kern="0" dirty="0" smtClean="0">
                          <a:solidFill>
                            <a:srgbClr val="00506C"/>
                          </a:solidFill>
                          <a:effectLst/>
                        </a:rPr>
                        <a:t>Ｌ</a:t>
                      </a:r>
                      <a:r>
                        <a:rPr lang="ja-JP" altLang="en-US" sz="1100" kern="0" dirty="0" smtClean="0">
                          <a:solidFill>
                            <a:srgbClr val="00506C"/>
                          </a:solidFill>
                          <a:effectLst/>
                        </a:rPr>
                        <a:t>ＩＮＥ</a:t>
                      </a:r>
                      <a:r>
                        <a:rPr lang="ja-JP" sz="1100" kern="0" dirty="0" smtClean="0">
                          <a:solidFill>
                            <a:srgbClr val="00506C"/>
                          </a:solidFill>
                          <a:effectLst/>
                        </a:rPr>
                        <a:t>を</a:t>
                      </a:r>
                      <a:r>
                        <a:rPr lang="ja-JP" sz="1100" kern="0" dirty="0">
                          <a:solidFill>
                            <a:srgbClr val="00506C"/>
                          </a:solidFill>
                          <a:effectLst/>
                        </a:rPr>
                        <a:t>送ろう！～スマホの使い方講座</a:t>
                      </a:r>
                      <a:r>
                        <a:rPr lang="ja-JP" sz="1100" kern="0" dirty="0" smtClean="0">
                          <a:solidFill>
                            <a:srgbClr val="00506C"/>
                          </a:solidFill>
                          <a:effectLst/>
                        </a:rPr>
                        <a:t>の</a:t>
                      </a:r>
                      <a:endParaRPr lang="en-US" altLang="ja-JP" sz="1100" kern="0" dirty="0" smtClean="0">
                        <a:solidFill>
                          <a:srgbClr val="00506C"/>
                        </a:solidFill>
                        <a:effectLst/>
                      </a:endParaRPr>
                    </a:p>
                    <a:p>
                      <a:pPr algn="l">
                        <a:lnSpc>
                          <a:spcPct val="85000"/>
                        </a:lnSpc>
                        <a:spcAft>
                          <a:spcPts val="0"/>
                        </a:spcAft>
                      </a:pPr>
                      <a:r>
                        <a:rPr lang="ja-JP" sz="1100" kern="0" dirty="0" smtClean="0">
                          <a:solidFill>
                            <a:srgbClr val="00506C"/>
                          </a:solidFill>
                          <a:effectLst/>
                        </a:rPr>
                        <a:t>開催</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l">
                        <a:lnSpc>
                          <a:spcPct val="85000"/>
                        </a:lnSpc>
                        <a:spcAft>
                          <a:spcPts val="0"/>
                        </a:spcAft>
                      </a:pPr>
                      <a:r>
                        <a:rPr lang="ja-JP" sz="900" kern="0" dirty="0">
                          <a:solidFill>
                            <a:srgbClr val="00506C"/>
                          </a:solidFill>
                          <a:effectLst/>
                        </a:rPr>
                        <a:t>スマートフォンを所有しているが、使い方がよく分からない高齢者に対して、孫世代との交流を目指した講座を開き、同時に健康情報などデジタル情報の入手を促進する</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l">
                        <a:lnSpc>
                          <a:spcPct val="85000"/>
                        </a:lnSpc>
                        <a:spcAft>
                          <a:spcPts val="0"/>
                        </a:spcAft>
                      </a:pPr>
                      <a:r>
                        <a:rPr lang="ja-JP" sz="900" kern="0" dirty="0">
                          <a:solidFill>
                            <a:srgbClr val="00506C"/>
                          </a:solidFill>
                          <a:effectLst/>
                        </a:rPr>
                        <a:t>高齢期</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E1E1"/>
                    </a:solidFill>
                  </a:tcPr>
                </a:tc>
                <a:tc>
                  <a:txBody>
                    <a:bodyPr/>
                    <a:lstStyle/>
                    <a:p>
                      <a:pPr algn="l">
                        <a:lnSpc>
                          <a:spcPct val="85000"/>
                        </a:lnSpc>
                        <a:spcAft>
                          <a:spcPts val="0"/>
                        </a:spcAft>
                      </a:pPr>
                      <a:r>
                        <a:rPr lang="ja-JP" sz="900" kern="0" dirty="0">
                          <a:solidFill>
                            <a:srgbClr val="00506C"/>
                          </a:solidFill>
                          <a:effectLst/>
                        </a:rPr>
                        <a:t>平成</a:t>
                      </a:r>
                      <a:r>
                        <a:rPr lang="en-US" sz="900" kern="0" dirty="0">
                          <a:solidFill>
                            <a:srgbClr val="00506C"/>
                          </a:solidFill>
                          <a:effectLst/>
                        </a:rPr>
                        <a:t>28</a:t>
                      </a:r>
                      <a:r>
                        <a:rPr lang="ja-JP" sz="900" kern="0" dirty="0">
                          <a:solidFill>
                            <a:srgbClr val="00506C"/>
                          </a:solidFill>
                          <a:effectLst/>
                        </a:rPr>
                        <a:t>年度に打合せ、平成</a:t>
                      </a:r>
                      <a:r>
                        <a:rPr lang="en-US" sz="900" kern="0" dirty="0">
                          <a:solidFill>
                            <a:srgbClr val="00506C"/>
                          </a:solidFill>
                          <a:effectLst/>
                        </a:rPr>
                        <a:t>29</a:t>
                      </a:r>
                      <a:r>
                        <a:rPr lang="ja-JP" sz="900" kern="0" dirty="0">
                          <a:solidFill>
                            <a:srgbClr val="00506C"/>
                          </a:solidFill>
                          <a:effectLst/>
                        </a:rPr>
                        <a:t>年度に講師育成、テストケースで実施、平成</a:t>
                      </a:r>
                      <a:r>
                        <a:rPr lang="en-US" sz="900" kern="0" dirty="0">
                          <a:solidFill>
                            <a:srgbClr val="00506C"/>
                          </a:solidFill>
                          <a:effectLst/>
                        </a:rPr>
                        <a:t>30</a:t>
                      </a:r>
                      <a:r>
                        <a:rPr lang="ja-JP" sz="900" kern="0" dirty="0">
                          <a:solidFill>
                            <a:srgbClr val="00506C"/>
                          </a:solidFill>
                          <a:effectLst/>
                        </a:rPr>
                        <a:t>年度から実施</a:t>
                      </a:r>
                      <a:endParaRPr lang="ja-JP" sz="1000" kern="100" dirty="0">
                        <a:solidFill>
                          <a:srgbClr val="00506C"/>
                        </a:solidFill>
                        <a:effectLst/>
                        <a:latin typeface="Century"/>
                        <a:ea typeface="ＭＳ 明朝"/>
                        <a:cs typeface="Times New Roman"/>
                      </a:endParaRPr>
                    </a:p>
                  </a:txBody>
                  <a:tcPr marL="36002" marR="36002" marT="28800" marB="17996" anchor="ctr">
                    <a:lnL w="9525"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rgbClr val="FFE1E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0"/>
          <p:cNvSpPr>
            <a:spLocks noChangeArrowheads="1"/>
          </p:cNvSpPr>
          <p:nvPr/>
        </p:nvSpPr>
        <p:spPr bwMode="auto">
          <a:xfrm>
            <a:off x="195244" y="5326063"/>
            <a:ext cx="6480175" cy="4248150"/>
          </a:xfrm>
          <a:prstGeom prst="rect">
            <a:avLst/>
          </a:prstGeom>
          <a:gradFill rotWithShape="1">
            <a:gsLst>
              <a:gs pos="0">
                <a:schemeClr val="bg1"/>
              </a:gs>
              <a:gs pos="100000">
                <a:srgbClr val="DDFFFF"/>
              </a:gs>
            </a:gsLst>
            <a:path path="shape">
              <a:fillToRect l="50000" t="50000" r="50000" b="50000"/>
            </a:path>
          </a:gradFill>
          <a:ln w="9525">
            <a:solidFill>
              <a:srgbClr val="DDFFFF"/>
            </a:solidFill>
            <a:miter lim="800000"/>
            <a:headEnd/>
            <a:tailEnd/>
          </a:ln>
          <a:effectLst/>
        </p:spPr>
        <p:txBody>
          <a:bodyPr wrap="none" lIns="180000" rIns="180000"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pic>
        <p:nvPicPr>
          <p:cNvPr id="38" name="図 37"/>
          <p:cNvPicPr>
            <a:picLocks noChangeAspect="1"/>
          </p:cNvPicPr>
          <p:nvPr/>
        </p:nvPicPr>
        <p:blipFill rotWithShape="1">
          <a:blip r:embed="rId2" cstate="print">
            <a:extLst>
              <a:ext uri="{28A0092B-C50C-407E-A947-70E740481C1C}">
                <a14:useLocalDpi xmlns:a14="http://schemas.microsoft.com/office/drawing/2010/main"/>
              </a:ext>
            </a:extLst>
          </a:blip>
          <a:srcRect t="7094"/>
          <a:stretch/>
        </p:blipFill>
        <p:spPr>
          <a:xfrm>
            <a:off x="309741" y="6196953"/>
            <a:ext cx="6244311" cy="3339042"/>
          </a:xfrm>
          <a:prstGeom prst="rect">
            <a:avLst/>
          </a:prstGeom>
        </p:spPr>
      </p:pic>
      <p:sp>
        <p:nvSpPr>
          <p:cNvPr id="39" name="Rectangle 2"/>
          <p:cNvSpPr>
            <a:spLocks noChangeArrowheads="1"/>
          </p:cNvSpPr>
          <p:nvPr/>
        </p:nvSpPr>
        <p:spPr bwMode="auto">
          <a:xfrm>
            <a:off x="189420" y="862013"/>
            <a:ext cx="6480175" cy="4248150"/>
          </a:xfrm>
          <a:prstGeom prst="rect">
            <a:avLst/>
          </a:prstGeom>
          <a:gradFill rotWithShape="1">
            <a:gsLst>
              <a:gs pos="0">
                <a:schemeClr val="bg1"/>
              </a:gs>
              <a:gs pos="100000">
                <a:srgbClr val="DDFFFF"/>
              </a:gs>
            </a:gsLst>
            <a:path path="shape">
              <a:fillToRect l="50000" t="50000" r="50000" b="50000"/>
            </a:path>
          </a:gradFill>
          <a:ln w="9525">
            <a:solidFill>
              <a:srgbClr val="DDFFFF"/>
            </a:solidFill>
            <a:miter lim="800000"/>
            <a:headEnd/>
            <a:tailEnd/>
          </a:ln>
          <a:effectLst/>
        </p:spPr>
        <p:txBody>
          <a:bodyPr wrap="none" lIns="180000" rIns="180000"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solidFill>
                <a:srgbClr val="00506C"/>
              </a:solidFill>
            </a:endParaRPr>
          </a:p>
        </p:txBody>
      </p:sp>
      <p:sp>
        <p:nvSpPr>
          <p:cNvPr id="40" name="Text Box 8"/>
          <p:cNvSpPr txBox="1">
            <a:spLocks noChangeArrowheads="1"/>
          </p:cNvSpPr>
          <p:nvPr/>
        </p:nvSpPr>
        <p:spPr bwMode="auto">
          <a:xfrm>
            <a:off x="3264407" y="9569450"/>
            <a:ext cx="335775" cy="23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spAutoFit/>
          </a:bodyP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900" dirty="0" smtClean="0">
                <a:solidFill>
                  <a:srgbClr val="00A500"/>
                </a:solidFill>
              </a:rPr>
              <a:t>(4)</a:t>
            </a:r>
            <a:endParaRPr lang="en-US" altLang="ja-JP" sz="900" dirty="0">
              <a:solidFill>
                <a:srgbClr val="00A500"/>
              </a:solidFill>
            </a:endParaRPr>
          </a:p>
        </p:txBody>
      </p:sp>
      <p:sp>
        <p:nvSpPr>
          <p:cNvPr id="41" name="Rectangle 10"/>
          <p:cNvSpPr>
            <a:spLocks noChangeArrowheads="1"/>
          </p:cNvSpPr>
          <p:nvPr/>
        </p:nvSpPr>
        <p:spPr bwMode="auto">
          <a:xfrm>
            <a:off x="301625" y="862013"/>
            <a:ext cx="626427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rIns="180000">
            <a:spAutoFit/>
          </a:bodyPr>
          <a:lstStyle>
            <a:lvl1pPr>
              <a:tabLst>
                <a:tab pos="2700338" algn="ctr"/>
                <a:tab pos="5400675" algn="r"/>
              </a:tabLst>
              <a:defRPr kumimoji="1">
                <a:solidFill>
                  <a:schemeClr val="tx1"/>
                </a:solidFill>
                <a:latin typeface="Arial" charset="0"/>
                <a:ea typeface="ＭＳ Ｐゴシック" pitchFamily="50" charset="-128"/>
              </a:defRPr>
            </a:lvl1pPr>
            <a:lvl2pPr marL="742950" indent="-285750">
              <a:tabLst>
                <a:tab pos="2700338" algn="ctr"/>
                <a:tab pos="5400675" algn="r"/>
              </a:tabLst>
              <a:defRPr kumimoji="1">
                <a:solidFill>
                  <a:schemeClr val="tx1"/>
                </a:solidFill>
                <a:latin typeface="Arial" charset="0"/>
                <a:ea typeface="ＭＳ Ｐゴシック" pitchFamily="50" charset="-128"/>
              </a:defRPr>
            </a:lvl2pPr>
            <a:lvl3pPr marL="1143000" indent="-228600">
              <a:tabLst>
                <a:tab pos="2700338" algn="ctr"/>
                <a:tab pos="5400675" algn="r"/>
              </a:tabLst>
              <a:defRPr kumimoji="1">
                <a:solidFill>
                  <a:schemeClr val="tx1"/>
                </a:solidFill>
                <a:latin typeface="Arial" charset="0"/>
                <a:ea typeface="ＭＳ Ｐゴシック" pitchFamily="50" charset="-128"/>
              </a:defRPr>
            </a:lvl3pPr>
            <a:lvl4pPr marL="1600200" indent="-228600">
              <a:tabLst>
                <a:tab pos="2700338" algn="ctr"/>
                <a:tab pos="5400675" algn="r"/>
              </a:tabLst>
              <a:defRPr kumimoji="1">
                <a:solidFill>
                  <a:schemeClr val="tx1"/>
                </a:solidFill>
                <a:latin typeface="Arial" charset="0"/>
                <a:ea typeface="ＭＳ Ｐゴシック" pitchFamily="50" charset="-128"/>
              </a:defRPr>
            </a:lvl4pPr>
            <a:lvl5pPr marL="2057400" indent="-228600">
              <a:tabLst>
                <a:tab pos="2700338" algn="ctr"/>
                <a:tab pos="5400675" algn="r"/>
              </a:tabLst>
              <a:defRPr kumimoji="1">
                <a:solidFill>
                  <a:schemeClr val="tx1"/>
                </a:solidFill>
                <a:latin typeface="Arial" charset="0"/>
                <a:ea typeface="ＭＳ Ｐゴシック" pitchFamily="50" charset="-128"/>
              </a:defRPr>
            </a:lvl5pPr>
            <a:lvl6pPr marL="25146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6pPr>
            <a:lvl7pPr marL="29718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7pPr>
            <a:lvl8pPr marL="34290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8pPr>
            <a:lvl9pPr marL="38862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9pPr>
          </a:lstStyle>
          <a:p>
            <a:pPr algn="ctr">
              <a:spcAft>
                <a:spcPct val="50000"/>
              </a:spcAft>
            </a:pPr>
            <a:r>
              <a:rPr lang="en-US" altLang="ja-JP" sz="1200" dirty="0">
                <a:solidFill>
                  <a:srgbClr val="00506C"/>
                </a:solidFill>
                <a:latin typeface="HGP創英角ｺﾞｼｯｸUB" panose="020B0900000000000000" pitchFamily="50" charset="-128"/>
                <a:ea typeface="HGP創英角ｺﾞｼｯｸUB" panose="020B0900000000000000" pitchFamily="50" charset="-128"/>
              </a:rPr>
              <a:t>1) </a:t>
            </a:r>
            <a:r>
              <a:rPr lang="ja-JP" altLang="en-US" sz="1200" dirty="0">
                <a:solidFill>
                  <a:srgbClr val="00506C"/>
                </a:solidFill>
                <a:latin typeface="HGP創英角ｺﾞｼｯｸUB" panose="020B0900000000000000" pitchFamily="50" charset="-128"/>
                <a:ea typeface="HGP創英角ｺﾞｼｯｸUB" panose="020B0900000000000000" pitchFamily="50" charset="-128"/>
              </a:rPr>
              <a:t>乳幼児期 </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「心もからだも元気な親子！」</a:t>
            </a:r>
            <a:endParaRPr lang="ja-JP" altLang="en-US" sz="1200" dirty="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smtClean="0">
                <a:solidFill>
                  <a:srgbClr val="00506C"/>
                </a:solidFill>
              </a:rPr>
              <a:t>本町では働く母親が多いことから、保育園就園率が高く、それが睡眠不足、朝食欠食にもつながっています。また、外食が多く、おやつへの配慮不足が虫歯にもつながっており、食育が重要です。外遊びが少ない、母親の喫煙が多いなど、子どもの健康や安全にも課題があることから、これらの解決を図り、「心もからだも元気な親子」をつくろうというキャッチフレーズとなりました。</a:t>
            </a:r>
            <a:endParaRPr lang="ja-JP" altLang="en-US" sz="1000" dirty="0">
              <a:solidFill>
                <a:srgbClr val="00506C"/>
              </a:solidFill>
            </a:endParaRPr>
          </a:p>
        </p:txBody>
      </p:sp>
      <p:sp>
        <p:nvSpPr>
          <p:cNvPr id="42" name="Rectangle 11"/>
          <p:cNvSpPr>
            <a:spLocks noChangeArrowheads="1"/>
          </p:cNvSpPr>
          <p:nvPr/>
        </p:nvSpPr>
        <p:spPr bwMode="auto">
          <a:xfrm>
            <a:off x="195244" y="285750"/>
            <a:ext cx="64801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spcAft>
                <a:spcPct val="25000"/>
              </a:spcAft>
            </a:pPr>
            <a:r>
              <a:rPr lang="ja-JP" altLang="en-US" sz="1400" dirty="0">
                <a:solidFill>
                  <a:srgbClr val="00506C"/>
                </a:solidFill>
                <a:latin typeface="HGP創英角ｺﾞｼｯｸUB" panose="020B0900000000000000" pitchFamily="50" charset="-128"/>
                <a:ea typeface="HGP創英角ｺﾞｼｯｸUB" panose="020B0900000000000000" pitchFamily="50" charset="-128"/>
              </a:rPr>
              <a:t>課題分析結果</a:t>
            </a:r>
          </a:p>
          <a:p>
            <a:r>
              <a:rPr lang="ja-JP" altLang="en-US" sz="1000" dirty="0">
                <a:solidFill>
                  <a:srgbClr val="0070C0"/>
                </a:solidFill>
              </a:rPr>
              <a:t>年代ごとのワーキンググループで、健康づくりの問題分析、課題・解決策を検討した結果をお知らせします。</a:t>
            </a:r>
          </a:p>
        </p:txBody>
      </p:sp>
      <p:sp>
        <p:nvSpPr>
          <p:cNvPr id="43" name="Rectangle 12"/>
          <p:cNvSpPr>
            <a:spLocks noChangeArrowheads="1"/>
          </p:cNvSpPr>
          <p:nvPr/>
        </p:nvSpPr>
        <p:spPr bwMode="auto">
          <a:xfrm>
            <a:off x="195244" y="5365956"/>
            <a:ext cx="6480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rIns="180000" anchor="ctr">
            <a:spAutoFit/>
          </a:bodyPr>
          <a:lstStyle>
            <a:lvl1pPr>
              <a:tabLst>
                <a:tab pos="2700338" algn="ctr"/>
                <a:tab pos="5400675" algn="r"/>
              </a:tabLst>
              <a:defRPr kumimoji="1">
                <a:solidFill>
                  <a:schemeClr val="tx1"/>
                </a:solidFill>
                <a:latin typeface="Arial" charset="0"/>
                <a:ea typeface="ＭＳ Ｐゴシック" pitchFamily="50" charset="-128"/>
              </a:defRPr>
            </a:lvl1pPr>
            <a:lvl2pPr marL="742950" indent="-285750">
              <a:tabLst>
                <a:tab pos="2700338" algn="ctr"/>
                <a:tab pos="5400675" algn="r"/>
              </a:tabLst>
              <a:defRPr kumimoji="1">
                <a:solidFill>
                  <a:schemeClr val="tx1"/>
                </a:solidFill>
                <a:latin typeface="Arial" charset="0"/>
                <a:ea typeface="ＭＳ Ｐゴシック" pitchFamily="50" charset="-128"/>
              </a:defRPr>
            </a:lvl2pPr>
            <a:lvl3pPr marL="1143000" indent="-228600">
              <a:tabLst>
                <a:tab pos="2700338" algn="ctr"/>
                <a:tab pos="5400675" algn="r"/>
              </a:tabLst>
              <a:defRPr kumimoji="1">
                <a:solidFill>
                  <a:schemeClr val="tx1"/>
                </a:solidFill>
                <a:latin typeface="Arial" charset="0"/>
                <a:ea typeface="ＭＳ Ｐゴシック" pitchFamily="50" charset="-128"/>
              </a:defRPr>
            </a:lvl3pPr>
            <a:lvl4pPr marL="1600200" indent="-228600">
              <a:tabLst>
                <a:tab pos="2700338" algn="ctr"/>
                <a:tab pos="5400675" algn="r"/>
              </a:tabLst>
              <a:defRPr kumimoji="1">
                <a:solidFill>
                  <a:schemeClr val="tx1"/>
                </a:solidFill>
                <a:latin typeface="Arial" charset="0"/>
                <a:ea typeface="ＭＳ Ｐゴシック" pitchFamily="50" charset="-128"/>
              </a:defRPr>
            </a:lvl4pPr>
            <a:lvl5pPr marL="2057400" indent="-228600">
              <a:tabLst>
                <a:tab pos="2700338" algn="ctr"/>
                <a:tab pos="5400675" algn="r"/>
              </a:tabLst>
              <a:defRPr kumimoji="1">
                <a:solidFill>
                  <a:schemeClr val="tx1"/>
                </a:solidFill>
                <a:latin typeface="Arial" charset="0"/>
                <a:ea typeface="ＭＳ Ｐゴシック" pitchFamily="50" charset="-128"/>
              </a:defRPr>
            </a:lvl5pPr>
            <a:lvl6pPr marL="25146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6pPr>
            <a:lvl7pPr marL="29718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7pPr>
            <a:lvl8pPr marL="34290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8pPr>
            <a:lvl9pPr marL="38862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9pPr>
          </a:lstStyle>
          <a:p>
            <a:pPr algn="ctr">
              <a:spcAft>
                <a:spcPct val="50000"/>
              </a:spcAft>
            </a:pPr>
            <a:r>
              <a:rPr lang="en-US" altLang="ja-JP" sz="1200" dirty="0">
                <a:solidFill>
                  <a:srgbClr val="00506C"/>
                </a:solidFill>
                <a:latin typeface="HGP創英角ｺﾞｼｯｸUB" panose="020B0900000000000000" pitchFamily="50" charset="-128"/>
                <a:ea typeface="HGP創英角ｺﾞｼｯｸUB" panose="020B0900000000000000" pitchFamily="50" charset="-128"/>
              </a:rPr>
              <a:t>2) </a:t>
            </a:r>
            <a:r>
              <a:rPr lang="ja-JP" altLang="en-US" sz="1200" dirty="0">
                <a:solidFill>
                  <a:srgbClr val="00506C"/>
                </a:solidFill>
                <a:latin typeface="HGP創英角ｺﾞｼｯｸUB" panose="020B0900000000000000" pitchFamily="50" charset="-128"/>
                <a:ea typeface="HGP創英角ｺﾞｼｯｸUB" panose="020B0900000000000000" pitchFamily="50" charset="-128"/>
              </a:rPr>
              <a:t>学童期・思春期 </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「あつまれ！たべよう・あそぼう ゆがわらっこ」</a:t>
            </a:r>
            <a:endParaRPr lang="ja-JP" altLang="en-US" sz="1200" dirty="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smtClean="0">
                <a:solidFill>
                  <a:srgbClr val="00506C"/>
                </a:solidFill>
              </a:rPr>
              <a:t>学童期・思春期の課題は、「食」と「遊び」の</a:t>
            </a:r>
            <a:r>
              <a:rPr lang="en-US" altLang="ja-JP" sz="1000" dirty="0" smtClean="0">
                <a:solidFill>
                  <a:srgbClr val="00506C"/>
                </a:solidFill>
              </a:rPr>
              <a:t>2</a:t>
            </a:r>
            <a:r>
              <a:rPr lang="ja-JP" altLang="en-US" sz="1000" dirty="0" err="1" smtClean="0">
                <a:solidFill>
                  <a:srgbClr val="00506C"/>
                </a:solidFill>
              </a:rPr>
              <a:t>つに</a:t>
            </a:r>
            <a:r>
              <a:rPr lang="ja-JP" altLang="en-US" sz="1000" dirty="0" smtClean="0">
                <a:solidFill>
                  <a:srgbClr val="00506C"/>
                </a:solidFill>
              </a:rPr>
              <a:t>大別されます。これらを解決するための「イベント」を行うことにより、「みんなで」、「食」と「遊び」の意識を向上させるべきという結論となりました。そこで、学童期</a:t>
            </a:r>
            <a:r>
              <a:rPr lang="ja-JP" altLang="en-US" sz="1000" dirty="0">
                <a:solidFill>
                  <a:srgbClr val="00506C"/>
                </a:solidFill>
              </a:rPr>
              <a:t>・思春期の健康づくりのキャッチフレーズは、</a:t>
            </a:r>
            <a:r>
              <a:rPr lang="ja-JP" altLang="en-US" sz="1000" dirty="0" smtClean="0">
                <a:solidFill>
                  <a:srgbClr val="00506C"/>
                </a:solidFill>
              </a:rPr>
              <a:t>「あつまれ！たべよう・あそぼう ゆがわらっこ」</a:t>
            </a:r>
            <a:r>
              <a:rPr lang="ja-JP" altLang="en-US" sz="1000" dirty="0">
                <a:solidFill>
                  <a:srgbClr val="00506C"/>
                </a:solidFill>
              </a:rPr>
              <a:t>となりました。 </a:t>
            </a:r>
          </a:p>
        </p:txBody>
      </p:sp>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6" y="1846899"/>
            <a:ext cx="6023951" cy="317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2"/>
          <p:cNvSpPr>
            <a:spLocks noChangeArrowheads="1"/>
          </p:cNvSpPr>
          <p:nvPr/>
        </p:nvSpPr>
        <p:spPr bwMode="auto">
          <a:xfrm>
            <a:off x="7046913" y="273050"/>
            <a:ext cx="6480175" cy="4608513"/>
          </a:xfrm>
          <a:prstGeom prst="rect">
            <a:avLst/>
          </a:prstGeom>
          <a:gradFill rotWithShape="1">
            <a:gsLst>
              <a:gs pos="0">
                <a:schemeClr val="bg1"/>
              </a:gs>
              <a:gs pos="100000">
                <a:srgbClr val="DDFFFF"/>
              </a:gs>
            </a:gsLst>
            <a:path path="shape">
              <a:fillToRect l="50000" t="50000" r="50000" b="50000"/>
            </a:path>
          </a:gradFill>
          <a:ln w="9525">
            <a:solidFill>
              <a:srgbClr val="DDFFFF"/>
            </a:solidFill>
            <a:miter lim="800000"/>
            <a:headEnd/>
            <a:tailEnd/>
          </a:ln>
          <a:effec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pic>
        <p:nvPicPr>
          <p:cNvPr id="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648" y="1319490"/>
            <a:ext cx="6346389" cy="356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8"/>
          <p:cNvSpPr txBox="1">
            <a:spLocks noChangeArrowheads="1"/>
          </p:cNvSpPr>
          <p:nvPr/>
        </p:nvSpPr>
        <p:spPr bwMode="auto">
          <a:xfrm>
            <a:off x="10121900" y="9556750"/>
            <a:ext cx="335775" cy="23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414" tIns="48207" rIns="96414" bIns="48207">
            <a:spAutoFit/>
          </a:bodyPr>
          <a:lstStyle>
            <a:lvl1pPr defTabSz="1349375">
              <a:defRPr kumimoji="1">
                <a:solidFill>
                  <a:schemeClr val="tx1"/>
                </a:solidFill>
                <a:latin typeface="Arial" charset="0"/>
                <a:ea typeface="ＭＳ Ｐゴシック" pitchFamily="50" charset="-128"/>
              </a:defRPr>
            </a:lvl1pPr>
            <a:lvl2pPr marL="742950" indent="-285750" defTabSz="1349375">
              <a:defRPr kumimoji="1">
                <a:solidFill>
                  <a:schemeClr val="tx1"/>
                </a:solidFill>
                <a:latin typeface="Arial" charset="0"/>
                <a:ea typeface="ＭＳ Ｐゴシック" pitchFamily="50" charset="-128"/>
              </a:defRPr>
            </a:lvl2pPr>
            <a:lvl3pPr marL="1143000" indent="-228600" defTabSz="1349375">
              <a:defRPr kumimoji="1">
                <a:solidFill>
                  <a:schemeClr val="tx1"/>
                </a:solidFill>
                <a:latin typeface="Arial" charset="0"/>
                <a:ea typeface="ＭＳ Ｐゴシック" pitchFamily="50" charset="-128"/>
              </a:defRPr>
            </a:lvl3pPr>
            <a:lvl4pPr marL="1600200" indent="-228600" defTabSz="1349375">
              <a:defRPr kumimoji="1">
                <a:solidFill>
                  <a:schemeClr val="tx1"/>
                </a:solidFill>
                <a:latin typeface="Arial" charset="0"/>
                <a:ea typeface="ＭＳ Ｐゴシック" pitchFamily="50" charset="-128"/>
              </a:defRPr>
            </a:lvl4pPr>
            <a:lvl5pPr marL="2057400" indent="-228600" defTabSz="1349375">
              <a:defRPr kumimoji="1">
                <a:solidFill>
                  <a:schemeClr val="tx1"/>
                </a:solidFill>
                <a:latin typeface="Arial" charset="0"/>
                <a:ea typeface="ＭＳ Ｐゴシック" pitchFamily="50" charset="-128"/>
              </a:defRPr>
            </a:lvl5pPr>
            <a:lvl6pPr marL="2514600" indent="-228600" defTabSz="134937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34937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34937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349375" fontAlgn="base">
              <a:spcBef>
                <a:spcPct val="0"/>
              </a:spcBef>
              <a:spcAft>
                <a:spcPct val="0"/>
              </a:spcAft>
              <a:defRPr kumimoji="1">
                <a:solidFill>
                  <a:schemeClr val="tx1"/>
                </a:solidFill>
                <a:latin typeface="Arial" charset="0"/>
                <a:ea typeface="ＭＳ Ｐゴシック" pitchFamily="50" charset="-128"/>
              </a:defRPr>
            </a:lvl9pPr>
          </a:lstStyle>
          <a:p>
            <a:r>
              <a:rPr lang="en-US" altLang="ja-JP" sz="900" dirty="0" smtClean="0">
                <a:solidFill>
                  <a:srgbClr val="00A500"/>
                </a:solidFill>
              </a:rPr>
              <a:t>(5)</a:t>
            </a:r>
            <a:endParaRPr lang="en-US" altLang="ja-JP" sz="900" dirty="0">
              <a:solidFill>
                <a:srgbClr val="00A500"/>
              </a:solidFill>
            </a:endParaRPr>
          </a:p>
        </p:txBody>
      </p:sp>
      <p:sp>
        <p:nvSpPr>
          <p:cNvPr id="49" name="Rectangle 0"/>
          <p:cNvSpPr>
            <a:spLocks noChangeArrowheads="1"/>
          </p:cNvSpPr>
          <p:nvPr/>
        </p:nvSpPr>
        <p:spPr bwMode="auto">
          <a:xfrm>
            <a:off x="7046913" y="5097463"/>
            <a:ext cx="6480175" cy="4464050"/>
          </a:xfrm>
          <a:prstGeom prst="rect">
            <a:avLst/>
          </a:prstGeom>
          <a:gradFill rotWithShape="1">
            <a:gsLst>
              <a:gs pos="0">
                <a:schemeClr val="bg1"/>
              </a:gs>
              <a:gs pos="100000">
                <a:srgbClr val="DDFFFF"/>
              </a:gs>
            </a:gsLst>
            <a:path path="shape">
              <a:fillToRect l="50000" t="50000" r="50000" b="50000"/>
            </a:path>
          </a:gradFill>
          <a:ln w="9525">
            <a:solidFill>
              <a:srgbClr val="DDFFFF"/>
            </a:solidFill>
            <a:miter lim="800000"/>
            <a:headEnd/>
            <a:tailEnd/>
          </a:ln>
          <a:effectLst/>
        </p:spPr>
        <p:txBody>
          <a:bodyPr wrap="none"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endParaRPr lang="ja-JP" altLang="ja-JP"/>
          </a:p>
        </p:txBody>
      </p:sp>
      <p:sp>
        <p:nvSpPr>
          <p:cNvPr id="50" name="Rectangle 10"/>
          <p:cNvSpPr>
            <a:spLocks noChangeArrowheads="1"/>
          </p:cNvSpPr>
          <p:nvPr/>
        </p:nvSpPr>
        <p:spPr bwMode="auto">
          <a:xfrm>
            <a:off x="7046913" y="273050"/>
            <a:ext cx="648017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rIns="180000">
            <a:spAutoFit/>
          </a:bodyPr>
          <a:lstStyle>
            <a:lvl1pPr>
              <a:tabLst>
                <a:tab pos="2700338" algn="ctr"/>
                <a:tab pos="5400675" algn="r"/>
              </a:tabLst>
              <a:defRPr kumimoji="1">
                <a:solidFill>
                  <a:schemeClr val="tx1"/>
                </a:solidFill>
                <a:latin typeface="Arial" charset="0"/>
                <a:ea typeface="ＭＳ Ｐゴシック" pitchFamily="50" charset="-128"/>
              </a:defRPr>
            </a:lvl1pPr>
            <a:lvl2pPr marL="742950" indent="-285750">
              <a:tabLst>
                <a:tab pos="2700338" algn="ctr"/>
                <a:tab pos="5400675" algn="r"/>
              </a:tabLst>
              <a:defRPr kumimoji="1">
                <a:solidFill>
                  <a:schemeClr val="tx1"/>
                </a:solidFill>
                <a:latin typeface="Arial" charset="0"/>
                <a:ea typeface="ＭＳ Ｐゴシック" pitchFamily="50" charset="-128"/>
              </a:defRPr>
            </a:lvl2pPr>
            <a:lvl3pPr marL="1143000" indent="-228600">
              <a:tabLst>
                <a:tab pos="2700338" algn="ctr"/>
                <a:tab pos="5400675" algn="r"/>
              </a:tabLst>
              <a:defRPr kumimoji="1">
                <a:solidFill>
                  <a:schemeClr val="tx1"/>
                </a:solidFill>
                <a:latin typeface="Arial" charset="0"/>
                <a:ea typeface="ＭＳ Ｐゴシック" pitchFamily="50" charset="-128"/>
              </a:defRPr>
            </a:lvl3pPr>
            <a:lvl4pPr marL="1600200" indent="-228600">
              <a:tabLst>
                <a:tab pos="2700338" algn="ctr"/>
                <a:tab pos="5400675" algn="r"/>
              </a:tabLst>
              <a:defRPr kumimoji="1">
                <a:solidFill>
                  <a:schemeClr val="tx1"/>
                </a:solidFill>
                <a:latin typeface="Arial" charset="0"/>
                <a:ea typeface="ＭＳ Ｐゴシック" pitchFamily="50" charset="-128"/>
              </a:defRPr>
            </a:lvl4pPr>
            <a:lvl5pPr marL="2057400" indent="-228600">
              <a:tabLst>
                <a:tab pos="2700338" algn="ctr"/>
                <a:tab pos="5400675" algn="r"/>
              </a:tabLst>
              <a:defRPr kumimoji="1">
                <a:solidFill>
                  <a:schemeClr val="tx1"/>
                </a:solidFill>
                <a:latin typeface="Arial" charset="0"/>
                <a:ea typeface="ＭＳ Ｐゴシック" pitchFamily="50" charset="-128"/>
              </a:defRPr>
            </a:lvl5pPr>
            <a:lvl6pPr marL="25146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6pPr>
            <a:lvl7pPr marL="29718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7pPr>
            <a:lvl8pPr marL="34290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8pPr>
            <a:lvl9pPr marL="38862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9pPr>
          </a:lstStyle>
          <a:p>
            <a:pPr algn="ctr">
              <a:spcAft>
                <a:spcPct val="50000"/>
              </a:spcAft>
            </a:pPr>
            <a:r>
              <a:rPr lang="en-US" altLang="ja-JP" sz="1200" dirty="0">
                <a:solidFill>
                  <a:srgbClr val="00506C"/>
                </a:solidFill>
                <a:latin typeface="HGP創英角ｺﾞｼｯｸUB" panose="020B0900000000000000" pitchFamily="50" charset="-128"/>
                <a:ea typeface="HGP創英角ｺﾞｼｯｸUB" panose="020B0900000000000000" pitchFamily="50" charset="-128"/>
              </a:rPr>
              <a:t>3) </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青年期・壮年期 「働き盛りは健康づくり盛り」</a:t>
            </a:r>
            <a:endParaRPr lang="ja-JP" altLang="en-US" sz="1200" dirty="0">
              <a:solidFill>
                <a:srgbClr val="00506C"/>
              </a:solidFill>
              <a:latin typeface="HGP創英角ｺﾞｼｯｸUB" panose="020B0900000000000000" pitchFamily="50" charset="-128"/>
              <a:ea typeface="HGP創英角ｺﾞｼｯｸUB" panose="020B0900000000000000" pitchFamily="50" charset="-128"/>
            </a:endParaRPr>
          </a:p>
          <a:p>
            <a:pPr>
              <a:lnSpc>
                <a:spcPct val="110000"/>
              </a:lnSpc>
            </a:pPr>
            <a:r>
              <a:rPr lang="ja-JP" altLang="en-US" sz="1000" dirty="0" smtClean="0">
                <a:solidFill>
                  <a:srgbClr val="00506C"/>
                </a:solidFill>
              </a:rPr>
              <a:t>本町では共働き世帯が多いことから、外食が多い、ストレスが高い、ストレス解消のため飲酒、喫煙が多い、運動不足、孤食、朝食を抜く、食事バランス、塩分過多などの問題があります。そこで、健康づくりの</a:t>
            </a:r>
            <a:r>
              <a:rPr lang="en-US" altLang="ja-JP" sz="1000" dirty="0" smtClean="0">
                <a:solidFill>
                  <a:srgbClr val="00506C"/>
                </a:solidFill>
              </a:rPr>
              <a:t>3</a:t>
            </a:r>
            <a:r>
              <a:rPr lang="ja-JP" altLang="en-US" sz="1000" dirty="0" smtClean="0">
                <a:solidFill>
                  <a:srgbClr val="00506C"/>
                </a:solidFill>
              </a:rPr>
              <a:t>本柱である「食事」、「運動」、「休養」についての情報を町民にうまく伝え、自らの健康づくりの意識を高めるべきと結論づけられました。これら</a:t>
            </a:r>
            <a:r>
              <a:rPr lang="ja-JP" altLang="en-US" sz="1000" dirty="0">
                <a:solidFill>
                  <a:srgbClr val="00506C"/>
                </a:solidFill>
              </a:rPr>
              <a:t>のことから、青壮年期の健康づくりのキャッチフレーズは、</a:t>
            </a:r>
            <a:r>
              <a:rPr lang="ja-JP" altLang="en-US" sz="1000" dirty="0" smtClean="0">
                <a:solidFill>
                  <a:srgbClr val="00506C"/>
                </a:solidFill>
              </a:rPr>
              <a:t>「働き盛りは健康づくり盛り」</a:t>
            </a:r>
            <a:r>
              <a:rPr lang="ja-JP" altLang="en-US" sz="1000" dirty="0">
                <a:solidFill>
                  <a:srgbClr val="00506C"/>
                </a:solidFill>
              </a:rPr>
              <a:t>となりました。 </a:t>
            </a:r>
          </a:p>
        </p:txBody>
      </p:sp>
      <p:sp>
        <p:nvSpPr>
          <p:cNvPr id="51" name="Rectangle 11"/>
          <p:cNvSpPr>
            <a:spLocks noChangeArrowheads="1"/>
          </p:cNvSpPr>
          <p:nvPr/>
        </p:nvSpPr>
        <p:spPr bwMode="auto">
          <a:xfrm>
            <a:off x="7046913" y="5097463"/>
            <a:ext cx="648017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rIns="180000">
            <a:spAutoFit/>
          </a:bodyPr>
          <a:lstStyle>
            <a:lvl1pPr>
              <a:tabLst>
                <a:tab pos="2700338" algn="ctr"/>
                <a:tab pos="5400675" algn="r"/>
              </a:tabLst>
              <a:defRPr kumimoji="1">
                <a:solidFill>
                  <a:schemeClr val="tx1"/>
                </a:solidFill>
                <a:latin typeface="Arial" charset="0"/>
                <a:ea typeface="ＭＳ Ｐゴシック" pitchFamily="50" charset="-128"/>
              </a:defRPr>
            </a:lvl1pPr>
            <a:lvl2pPr marL="742950" indent="-285750">
              <a:tabLst>
                <a:tab pos="2700338" algn="ctr"/>
                <a:tab pos="5400675" algn="r"/>
              </a:tabLst>
              <a:defRPr kumimoji="1">
                <a:solidFill>
                  <a:schemeClr val="tx1"/>
                </a:solidFill>
                <a:latin typeface="Arial" charset="0"/>
                <a:ea typeface="ＭＳ Ｐゴシック" pitchFamily="50" charset="-128"/>
              </a:defRPr>
            </a:lvl2pPr>
            <a:lvl3pPr marL="1143000" indent="-228600">
              <a:tabLst>
                <a:tab pos="2700338" algn="ctr"/>
                <a:tab pos="5400675" algn="r"/>
              </a:tabLst>
              <a:defRPr kumimoji="1">
                <a:solidFill>
                  <a:schemeClr val="tx1"/>
                </a:solidFill>
                <a:latin typeface="Arial" charset="0"/>
                <a:ea typeface="ＭＳ Ｐゴシック" pitchFamily="50" charset="-128"/>
              </a:defRPr>
            </a:lvl3pPr>
            <a:lvl4pPr marL="1600200" indent="-228600">
              <a:tabLst>
                <a:tab pos="2700338" algn="ctr"/>
                <a:tab pos="5400675" algn="r"/>
              </a:tabLst>
              <a:defRPr kumimoji="1">
                <a:solidFill>
                  <a:schemeClr val="tx1"/>
                </a:solidFill>
                <a:latin typeface="Arial" charset="0"/>
                <a:ea typeface="ＭＳ Ｐゴシック" pitchFamily="50" charset="-128"/>
              </a:defRPr>
            </a:lvl4pPr>
            <a:lvl5pPr marL="2057400" indent="-228600">
              <a:tabLst>
                <a:tab pos="2700338" algn="ctr"/>
                <a:tab pos="5400675" algn="r"/>
              </a:tabLst>
              <a:defRPr kumimoji="1">
                <a:solidFill>
                  <a:schemeClr val="tx1"/>
                </a:solidFill>
                <a:latin typeface="Arial" charset="0"/>
                <a:ea typeface="ＭＳ Ｐゴシック" pitchFamily="50" charset="-128"/>
              </a:defRPr>
            </a:lvl5pPr>
            <a:lvl6pPr marL="25146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6pPr>
            <a:lvl7pPr marL="29718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7pPr>
            <a:lvl8pPr marL="34290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8pPr>
            <a:lvl9pPr marL="3886200" indent="-228600" fontAlgn="base">
              <a:spcBef>
                <a:spcPct val="0"/>
              </a:spcBef>
              <a:spcAft>
                <a:spcPct val="0"/>
              </a:spcAft>
              <a:tabLst>
                <a:tab pos="2700338" algn="ctr"/>
                <a:tab pos="5400675" algn="r"/>
              </a:tabLst>
              <a:defRPr kumimoji="1">
                <a:solidFill>
                  <a:schemeClr val="tx1"/>
                </a:solidFill>
                <a:latin typeface="Arial" charset="0"/>
                <a:ea typeface="ＭＳ Ｐゴシック" pitchFamily="50" charset="-128"/>
              </a:defRPr>
            </a:lvl9pPr>
          </a:lstStyle>
          <a:p>
            <a:pPr algn="ctr">
              <a:spcAft>
                <a:spcPct val="50000"/>
              </a:spcAft>
            </a:pPr>
            <a:r>
              <a:rPr lang="en-US" altLang="ja-JP" sz="1200" dirty="0">
                <a:solidFill>
                  <a:srgbClr val="00506C"/>
                </a:solidFill>
                <a:latin typeface="HGP創英角ｺﾞｼｯｸUB" panose="020B0900000000000000" pitchFamily="50" charset="-128"/>
                <a:ea typeface="HGP創英角ｺﾞｼｯｸUB" panose="020B0900000000000000" pitchFamily="50" charset="-128"/>
              </a:rPr>
              <a:t>4) </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高齢期 「情報は健康の</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かなめ</a:t>
            </a:r>
            <a:r>
              <a:rPr lang="en-US" altLang="ja-JP" sz="1200" dirty="0" smtClean="0">
                <a:solidFill>
                  <a:srgbClr val="00506C"/>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rgbClr val="00506C"/>
                </a:solidFill>
                <a:latin typeface="HGP創英角ｺﾞｼｯｸUB" panose="020B0900000000000000" pitchFamily="50" charset="-128"/>
                <a:ea typeface="HGP創英角ｺﾞｼｯｸUB" panose="020B0900000000000000" pitchFamily="50" charset="-128"/>
              </a:rPr>
              <a:t>」</a:t>
            </a:r>
            <a:endParaRPr lang="ja-JP" altLang="en-US" sz="1200" dirty="0">
              <a:solidFill>
                <a:srgbClr val="00506C"/>
              </a:solidFill>
              <a:latin typeface="HGP創英角ｺﾞｼｯｸUB" panose="020B0900000000000000" pitchFamily="50" charset="-128"/>
              <a:ea typeface="HGP創英角ｺﾞｼｯｸUB" panose="020B0900000000000000" pitchFamily="50" charset="-128"/>
            </a:endParaRPr>
          </a:p>
          <a:p>
            <a:r>
              <a:rPr lang="ja-JP" altLang="en-US" sz="1000" dirty="0" smtClean="0">
                <a:solidFill>
                  <a:srgbClr val="00506C"/>
                </a:solidFill>
                <a:latin typeface="ＭＳ Ｐゴシック" pitchFamily="50" charset="-128"/>
              </a:rPr>
              <a:t>高齢期には、食、肥満、飲酒、喫煙、歯など身体的状況と、趣味がない、仲間がいない、地域活動に参加しないなど社会活動に関わる問題があります。高齢者が様々な事業に参加し、心も体も元気となるよう、町の事業などの情報が高齢者に届くような情報発信が必要だと結論づけられました。これら</a:t>
            </a:r>
            <a:r>
              <a:rPr lang="ja-JP" altLang="en-US" sz="1000" dirty="0">
                <a:solidFill>
                  <a:srgbClr val="00506C"/>
                </a:solidFill>
                <a:latin typeface="ＭＳ Ｐゴシック" pitchFamily="50" charset="-128"/>
              </a:rPr>
              <a:t>のことから</a:t>
            </a:r>
            <a:r>
              <a:rPr lang="ja-JP" altLang="en-US" sz="1000" dirty="0" smtClean="0">
                <a:solidFill>
                  <a:srgbClr val="00506C"/>
                </a:solidFill>
                <a:latin typeface="ＭＳ Ｐゴシック" pitchFamily="50" charset="-128"/>
              </a:rPr>
              <a:t>、高齢期</a:t>
            </a:r>
            <a:r>
              <a:rPr lang="ja-JP" altLang="en-US" sz="1000" dirty="0">
                <a:solidFill>
                  <a:srgbClr val="00506C"/>
                </a:solidFill>
                <a:latin typeface="ＭＳ Ｐゴシック" pitchFamily="50" charset="-128"/>
              </a:rPr>
              <a:t>の健康づくりのキャッチフレーズは、</a:t>
            </a:r>
            <a:r>
              <a:rPr lang="ja-JP" altLang="en-US" sz="1000" dirty="0" smtClean="0">
                <a:solidFill>
                  <a:srgbClr val="00506C"/>
                </a:solidFill>
                <a:latin typeface="ＭＳ Ｐゴシック" pitchFamily="50" charset="-128"/>
              </a:rPr>
              <a:t>「情報は健康の</a:t>
            </a:r>
            <a:r>
              <a:rPr lang="en-US" altLang="ja-JP" sz="1000" dirty="0" smtClean="0">
                <a:solidFill>
                  <a:srgbClr val="00506C"/>
                </a:solidFill>
                <a:latin typeface="ＭＳ Ｐゴシック" pitchFamily="50" charset="-128"/>
              </a:rPr>
              <a:t>『</a:t>
            </a:r>
            <a:r>
              <a:rPr lang="ja-JP" altLang="en-US" sz="1000" dirty="0" smtClean="0">
                <a:solidFill>
                  <a:srgbClr val="00506C"/>
                </a:solidFill>
                <a:latin typeface="ＭＳ Ｐゴシック" pitchFamily="50" charset="-128"/>
              </a:rPr>
              <a:t>かなめ</a:t>
            </a:r>
            <a:r>
              <a:rPr lang="en-US" altLang="ja-JP" sz="1000" dirty="0" smtClean="0">
                <a:solidFill>
                  <a:srgbClr val="00506C"/>
                </a:solidFill>
                <a:latin typeface="ＭＳ Ｐゴシック" pitchFamily="50" charset="-128"/>
              </a:rPr>
              <a:t>』</a:t>
            </a:r>
            <a:r>
              <a:rPr lang="ja-JP" altLang="en-US" sz="1000" dirty="0" smtClean="0">
                <a:solidFill>
                  <a:srgbClr val="00506C"/>
                </a:solidFill>
                <a:latin typeface="ＭＳ Ｐゴシック" pitchFamily="50" charset="-128"/>
              </a:rPr>
              <a:t>」</a:t>
            </a:r>
            <a:r>
              <a:rPr lang="ja-JP" altLang="en-US" sz="1000" dirty="0">
                <a:solidFill>
                  <a:srgbClr val="00506C"/>
                </a:solidFill>
                <a:latin typeface="ＭＳ Ｐゴシック" pitchFamily="50" charset="-128"/>
              </a:rPr>
              <a:t>となりました。 </a:t>
            </a:r>
          </a:p>
        </p:txBody>
      </p:sp>
      <p:pic>
        <p:nvPicPr>
          <p:cNvPr id="5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805" y="6105128"/>
            <a:ext cx="6346389" cy="335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49375" rtl="0" eaLnBrk="1" fontAlgn="base" latinLnBrk="0" hangingPunct="1">
          <a:lnSpc>
            <a:spcPct val="100000"/>
          </a:lnSpc>
          <a:spcBef>
            <a:spcPct val="0"/>
          </a:spcBef>
          <a:spcAft>
            <a:spcPct val="0"/>
          </a:spcAft>
          <a:buClrTx/>
          <a:buSzTx/>
          <a:buFontTx/>
          <a:buNone/>
          <a:tabLst/>
          <a:defRPr kumimoji="1" lang="ja-JP" altLang="en-US" sz="2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349375" rtl="0" eaLnBrk="1" fontAlgn="base" latinLnBrk="0" hangingPunct="1">
          <a:lnSpc>
            <a:spcPct val="100000"/>
          </a:lnSpc>
          <a:spcBef>
            <a:spcPct val="0"/>
          </a:spcBef>
          <a:spcAft>
            <a:spcPct val="0"/>
          </a:spcAft>
          <a:buClrTx/>
          <a:buSzTx/>
          <a:buFontTx/>
          <a:buNone/>
          <a:tabLst/>
          <a:defRPr kumimoji="1" lang="ja-JP" altLang="en-US" sz="2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672</TotalTime>
  <Words>4871</Words>
  <Application>Microsoft Office PowerPoint</Application>
  <PresentationFormat>ユーザー設定</PresentationFormat>
  <Paragraphs>970</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Arial</vt:lpstr>
      <vt:lpstr>ＭＳ Ｐゴシック</vt:lpstr>
      <vt:lpstr>Calibri</vt:lpstr>
      <vt:lpstr>HGP創英角ﾎﾟｯﾌﾟ体</vt:lpstr>
      <vt:lpstr>Century</vt:lpstr>
      <vt:lpstr>標準デザイン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ywatanabe</dc:creator>
  <cp:lastModifiedBy>yw01</cp:lastModifiedBy>
  <cp:revision>25</cp:revision>
  <dcterms:created xsi:type="dcterms:W3CDTF">2012-01-04T23:35:12Z</dcterms:created>
  <dcterms:modified xsi:type="dcterms:W3CDTF">2016-03-22T00:51:40Z</dcterms:modified>
</cp:coreProperties>
</file>